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63" r:id="rId3"/>
    <p:sldId id="266" r:id="rId4"/>
    <p:sldId id="264" r:id="rId5"/>
    <p:sldId id="280" r:id="rId6"/>
    <p:sldId id="265" r:id="rId7"/>
    <p:sldId id="260" r:id="rId8"/>
    <p:sldId id="261" r:id="rId9"/>
    <p:sldId id="281" r:id="rId10"/>
    <p:sldId id="272" r:id="rId11"/>
    <p:sldId id="275" r:id="rId12"/>
    <p:sldId id="278" r:id="rId13"/>
    <p:sldId id="257" r:id="rId14"/>
    <p:sldId id="274" r:id="rId15"/>
    <p:sldId id="258" r:id="rId16"/>
    <p:sldId id="270" r:id="rId17"/>
    <p:sldId id="262" r:id="rId18"/>
    <p:sldId id="268" r:id="rId19"/>
    <p:sldId id="269" r:id="rId20"/>
    <p:sldId id="277" r:id="rId21"/>
    <p:sldId id="282" r:id="rId22"/>
    <p:sldId id="283" r:id="rId23"/>
    <p:sldId id="276"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3777E-51BA-A42D-A753-C699EBE5D551}" v="45" dt="2021-11-28T17:24:04.378"/>
    <p1510:client id="{CD5370CF-81AC-D542-9D2F-0374D594668C}" v="3597" dt="2021-11-28T23:16:53.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1"/>
    <p:restoredTop sz="94712"/>
  </p:normalViewPr>
  <p:slideViewPr>
    <p:cSldViewPr snapToGrid="0" snapToObjects="1">
      <p:cViewPr varScale="1">
        <p:scale>
          <a:sx n="125" d="100"/>
          <a:sy n="125" d="100"/>
        </p:scale>
        <p:origin x="16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2T23:10:23.906"/>
    </inkml:context>
    <inkml:brush xml:id="br0">
      <inkml:brushProperty name="width" value="0.05" units="cm"/>
      <inkml:brushProperty name="height" value="0.05" units="cm"/>
      <inkml:brushProperty name="color" value="#66CC00"/>
    </inkml:brush>
  </inkml:definitions>
  <inkml:trace contextRef="#ctx0" brushRef="#br0">526 0 24575,'0'29'0,"0"14"0,0 11 0,0 21 0,0 1 0,0 16 0,0-6-546,0-31 0,0-1 546,0 34 0,0-33 0,0-1 0,0 40 0,0-43 0,0 1 0,0-2 0,0 1 0,0 5 0,0-1 0,0 41 22,0-45 1,0-1-23,0 13 0,0 9 0,0-18 0,0 1 0,0-4 815,0-18-815,0-6 232,0-6-232,0-9 0,0 0 0,0-5 0,0 0 0,0 0 0,3-3 0,1-1 0,3-3 0,0 0 0,0 0 0,1-7 0,-1 2 0,5-10 0,0 3 0,5-9 0,4 3 0,3-9 0,9 2 0,2 0 0,6-5 0,-2 10 0,-4-9 0,-2 9 0,-6 2 0,-5 2 0,-1 6 0,-9-1 0,-1 3 0,-3 1 0,-1 3 0,0-2 0,-3 2 0,3 0 0,-7-3 0,4 3 0,-1 0 0,-2-2 0,2 2 0,-3-3 0,-6 3 0,-7 5 0,-9 13 0,0 0 0,-11 15 0,8-6 0,-8 2 0,-2 4 0,7-10 0,-6 10 0,7-10 0,4 2 0,-2-3 0,8-5 0,-9 3 0,9-7 0,-4 7 0,9-7 0,-3 3 0,7-5 0,-4 1 0,5-1 0,0-3 0,3 2 0,-3-5 0,3 5 0,0-8 0,-2 4 0,2-8 0,-3 2 0,0-7 0,-1-1 0,0-4 0,-4 0 0,-6-6 0,0 0 0,-9-2 0,4-3 0,-5 3 0,0 1 0,4-4 0,-1 8 0,1-7 0,2 7 0,-5-3 0,4 0 0,1 4 0,0-4 0,1 0 0,3 4 0,-4-3 0,6 5 0,4 3 0,-3-2 0,6 7 0,1-3 0,2 3 0,2 1 0,0 3 0,1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72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19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89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8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79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71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529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292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59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736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12/4/2021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62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12/4/2021</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575932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5.jpeg"/><Relationship Id="rId3" Type="http://schemas.microsoft.com/office/2007/relationships/hdphoto" Target="../media/hdphoto1.wdp"/><Relationship Id="rId7" Type="http://schemas.openxmlformats.org/officeDocument/2006/relationships/image" Target="../media/image22.png"/><Relationship Id="rId12" Type="http://schemas.microsoft.com/office/2007/relationships/hdphoto" Target="../media/hdphoto5.wdp"/><Relationship Id="rId2" Type="http://schemas.openxmlformats.org/officeDocument/2006/relationships/image" Target="../media/image19.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4.png"/><Relationship Id="rId5" Type="http://schemas.microsoft.com/office/2007/relationships/hdphoto" Target="../media/hdphoto2.wdp"/><Relationship Id="rId15" Type="http://schemas.openxmlformats.org/officeDocument/2006/relationships/customXml" Target="../ink/ink1.xml"/><Relationship Id="rId10" Type="http://schemas.microsoft.com/office/2007/relationships/hdphoto" Target="../media/hdphoto4.wdp"/><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DD2B654-643D-4D92-B68F-05820DEB14F0}"/>
              </a:ext>
            </a:extLst>
          </p:cNvPr>
          <p:cNvPicPr>
            <a:picLocks noChangeAspect="1"/>
          </p:cNvPicPr>
          <p:nvPr/>
        </p:nvPicPr>
        <p:blipFill rotWithShape="1">
          <a:blip r:embed="rId2">
            <a:alphaModFix amt="55000"/>
          </a:blip>
          <a:srcRect l="3111" r="1" b="1"/>
          <a:stretch/>
        </p:blipFill>
        <p:spPr>
          <a:xfrm>
            <a:off x="20" y="10"/>
            <a:ext cx="12191980" cy="6857990"/>
          </a:xfrm>
          <a:prstGeom prst="rect">
            <a:avLst/>
          </a:prstGeom>
        </p:spPr>
      </p:pic>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112600-CCA9-4E4B-B9DA-AE0FB7ED641B}"/>
              </a:ext>
            </a:extLst>
          </p:cNvPr>
          <p:cNvSpPr>
            <a:spLocks noGrp="1"/>
          </p:cNvSpPr>
          <p:nvPr>
            <p:ph type="ctrTitle"/>
          </p:nvPr>
        </p:nvSpPr>
        <p:spPr>
          <a:xfrm>
            <a:off x="3588565" y="1407796"/>
            <a:ext cx="5026243" cy="2027017"/>
          </a:xfrm>
        </p:spPr>
        <p:txBody>
          <a:bodyPr>
            <a:normAutofit/>
          </a:bodyPr>
          <a:lstStyle/>
          <a:p>
            <a:r>
              <a:rPr lang="en-US"/>
              <a:t>Project 3 Final Design</a:t>
            </a:r>
          </a:p>
        </p:txBody>
      </p:sp>
      <p:sp>
        <p:nvSpPr>
          <p:cNvPr id="3" name="Subtitle 2">
            <a:extLst>
              <a:ext uri="{FF2B5EF4-FFF2-40B4-BE49-F238E27FC236}">
                <a16:creationId xmlns:a16="http://schemas.microsoft.com/office/drawing/2014/main" id="{1EBDB5FA-5DA1-264E-92E0-A3830CB49943}"/>
              </a:ext>
            </a:extLst>
          </p:cNvPr>
          <p:cNvSpPr>
            <a:spLocks noGrp="1"/>
          </p:cNvSpPr>
          <p:nvPr>
            <p:ph type="subTitle" idx="1"/>
          </p:nvPr>
        </p:nvSpPr>
        <p:spPr>
          <a:xfrm>
            <a:off x="3588565" y="3777097"/>
            <a:ext cx="5037616" cy="1655762"/>
          </a:xfrm>
        </p:spPr>
        <p:txBody>
          <a:bodyPr vert="horz" lIns="91440" tIns="45720" rIns="91440" bIns="45720" rtlCol="0" anchor="t">
            <a:normAutofit fontScale="92500" lnSpcReduction="10000"/>
          </a:bodyPr>
          <a:lstStyle/>
          <a:p>
            <a:r>
              <a:rPr lang="en-US" sz="2800" b="1"/>
              <a:t>Uni-</a:t>
            </a:r>
            <a:r>
              <a:rPr lang="en-US" sz="2800" b="1" err="1"/>
              <a:t>Fy</a:t>
            </a:r>
            <a:endParaRPr lang="en-US" sz="2800" b="1"/>
          </a:p>
          <a:p>
            <a:r>
              <a:rPr lang="en-US" i="1"/>
              <a:t>Eli Goldberg</a:t>
            </a:r>
          </a:p>
          <a:p>
            <a:r>
              <a:rPr lang="en-US" i="1"/>
              <a:t>Vidhi Shah</a:t>
            </a:r>
          </a:p>
          <a:p>
            <a:r>
              <a:rPr lang="en-US" i="1"/>
              <a:t>Kaylie Nguyen</a:t>
            </a:r>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3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60727-C3D1-624F-909F-C366F6391BC0}"/>
              </a:ext>
            </a:extLst>
          </p:cNvPr>
          <p:cNvSpPr>
            <a:spLocks noGrp="1"/>
          </p:cNvSpPr>
          <p:nvPr>
            <p:ph type="title"/>
          </p:nvPr>
        </p:nvSpPr>
        <p:spPr>
          <a:xfrm>
            <a:off x="686834" y="1153572"/>
            <a:ext cx="3760474" cy="4461163"/>
          </a:xfrm>
        </p:spPr>
        <p:txBody>
          <a:bodyPr>
            <a:normAutofit/>
          </a:bodyPr>
          <a:lstStyle/>
          <a:p>
            <a:r>
              <a:rPr lang="en-US">
                <a:solidFill>
                  <a:srgbClr val="FFFFFF"/>
                </a:solidFill>
              </a:rPr>
              <a:t>Findings and Potential Features</a:t>
            </a:r>
          </a:p>
        </p:txBody>
      </p:sp>
      <p:sp>
        <p:nvSpPr>
          <p:cNvPr id="3" name="Content Placeholder 2">
            <a:extLst>
              <a:ext uri="{FF2B5EF4-FFF2-40B4-BE49-F238E27FC236}">
                <a16:creationId xmlns:a16="http://schemas.microsoft.com/office/drawing/2014/main" id="{C07D4947-DFED-6046-91AD-C0170415C0FA}"/>
              </a:ext>
            </a:extLst>
          </p:cNvPr>
          <p:cNvSpPr>
            <a:spLocks noGrp="1"/>
          </p:cNvSpPr>
          <p:nvPr>
            <p:ph idx="1"/>
          </p:nvPr>
        </p:nvSpPr>
        <p:spPr>
          <a:xfrm>
            <a:off x="4447308" y="1153572"/>
            <a:ext cx="3383130" cy="5585619"/>
          </a:xfrm>
        </p:spPr>
        <p:txBody>
          <a:bodyPr anchor="t">
            <a:normAutofit/>
          </a:bodyPr>
          <a:lstStyle/>
          <a:p>
            <a:r>
              <a:rPr lang="en-US"/>
              <a:t>Trouble making acquaintances into friends?</a:t>
            </a:r>
          </a:p>
          <a:p>
            <a:pPr marL="0" indent="0">
              <a:buNone/>
            </a:pPr>
            <a:endParaRPr lang="en-US"/>
          </a:p>
          <a:p>
            <a:r>
              <a:rPr lang="en-US"/>
              <a:t>Varying users and style?</a:t>
            </a:r>
          </a:p>
          <a:p>
            <a:endParaRPr lang="en-US"/>
          </a:p>
          <a:p>
            <a:r>
              <a:rPr lang="en-US"/>
              <a:t>Trouble maintaining so many friends?</a:t>
            </a:r>
          </a:p>
          <a:p>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062657EC-0A5A-DC40-B1FD-2CEAF516FF53}"/>
              </a:ext>
            </a:extLst>
          </p:cNvPr>
          <p:cNvSpPr txBox="1">
            <a:spLocks/>
          </p:cNvSpPr>
          <p:nvPr/>
        </p:nvSpPr>
        <p:spPr>
          <a:xfrm>
            <a:off x="8892567" y="1360449"/>
            <a:ext cx="3103094" cy="45273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t>Friendship booster!</a:t>
            </a:r>
          </a:p>
          <a:p>
            <a:pPr>
              <a:lnSpc>
                <a:spcPct val="100000"/>
              </a:lnSpc>
            </a:pPr>
            <a:endParaRPr lang="en-US"/>
          </a:p>
          <a:p>
            <a:pPr>
              <a:lnSpc>
                <a:spcPct val="100000"/>
              </a:lnSpc>
            </a:pPr>
            <a:r>
              <a:rPr lang="en-US"/>
              <a:t>Simplistic bracelet appearance</a:t>
            </a:r>
          </a:p>
          <a:p>
            <a:pPr marL="0" indent="0">
              <a:lnSpc>
                <a:spcPct val="100000"/>
              </a:lnSpc>
              <a:buNone/>
            </a:pPr>
            <a:endParaRPr lang="en-US"/>
          </a:p>
          <a:p>
            <a:pPr>
              <a:lnSpc>
                <a:spcPct val="100000"/>
              </a:lnSpc>
            </a:pPr>
            <a:r>
              <a:rPr lang="en-US"/>
              <a:t>Friend reminders</a:t>
            </a:r>
          </a:p>
          <a:p>
            <a:endParaRPr lang="en-US"/>
          </a:p>
        </p:txBody>
      </p:sp>
      <p:sp>
        <p:nvSpPr>
          <p:cNvPr id="4" name="TextBox 3">
            <a:extLst>
              <a:ext uri="{FF2B5EF4-FFF2-40B4-BE49-F238E27FC236}">
                <a16:creationId xmlns:a16="http://schemas.microsoft.com/office/drawing/2014/main" id="{B2DA3647-5B1D-8C40-BD12-0591E48C1949}"/>
              </a:ext>
            </a:extLst>
          </p:cNvPr>
          <p:cNvSpPr txBox="1"/>
          <p:nvPr/>
        </p:nvSpPr>
        <p:spPr>
          <a:xfrm>
            <a:off x="4721902" y="539646"/>
            <a:ext cx="2398426" cy="584775"/>
          </a:xfrm>
          <a:prstGeom prst="rect">
            <a:avLst/>
          </a:prstGeom>
          <a:noFill/>
        </p:spPr>
        <p:txBody>
          <a:bodyPr wrap="square" rtlCol="0">
            <a:spAutoFit/>
          </a:bodyPr>
          <a:lstStyle/>
          <a:p>
            <a:pPr algn="ctr"/>
            <a:r>
              <a:rPr lang="en-US" sz="3200" b="1"/>
              <a:t>Issues</a:t>
            </a:r>
          </a:p>
        </p:txBody>
      </p:sp>
      <p:sp>
        <p:nvSpPr>
          <p:cNvPr id="22" name="TextBox 21">
            <a:extLst>
              <a:ext uri="{FF2B5EF4-FFF2-40B4-BE49-F238E27FC236}">
                <a16:creationId xmlns:a16="http://schemas.microsoft.com/office/drawing/2014/main" id="{66B019CE-E9C9-D240-BAD7-D4C36B839300}"/>
              </a:ext>
            </a:extLst>
          </p:cNvPr>
          <p:cNvSpPr txBox="1"/>
          <p:nvPr/>
        </p:nvSpPr>
        <p:spPr>
          <a:xfrm>
            <a:off x="8760158" y="568797"/>
            <a:ext cx="2398426" cy="584775"/>
          </a:xfrm>
          <a:prstGeom prst="rect">
            <a:avLst/>
          </a:prstGeom>
          <a:noFill/>
        </p:spPr>
        <p:txBody>
          <a:bodyPr wrap="square" rtlCol="0">
            <a:spAutoFit/>
          </a:bodyPr>
          <a:lstStyle/>
          <a:p>
            <a:pPr algn="ctr"/>
            <a:r>
              <a:rPr lang="en-US" sz="3200" b="1"/>
              <a:t>Solutions</a:t>
            </a:r>
          </a:p>
        </p:txBody>
      </p:sp>
      <p:cxnSp>
        <p:nvCxnSpPr>
          <p:cNvPr id="13" name="Straight Arrow Connector 12">
            <a:extLst>
              <a:ext uri="{FF2B5EF4-FFF2-40B4-BE49-F238E27FC236}">
                <a16:creationId xmlns:a16="http://schemas.microsoft.com/office/drawing/2014/main" id="{2D3E9DF9-5FC2-6F48-9619-7C0426B73AB5}"/>
              </a:ext>
            </a:extLst>
          </p:cNvPr>
          <p:cNvCxnSpPr>
            <a:cxnSpLocks/>
          </p:cNvCxnSpPr>
          <p:nvPr/>
        </p:nvCxnSpPr>
        <p:spPr>
          <a:xfrm>
            <a:off x="7550402" y="1672236"/>
            <a:ext cx="1062129" cy="0"/>
          </a:xfrm>
          <a:prstGeom prst="straightConnector1">
            <a:avLst/>
          </a:prstGeom>
          <a:ln w="1143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D7B3988-ED4D-7046-BD50-B8177357A8F3}"/>
              </a:ext>
            </a:extLst>
          </p:cNvPr>
          <p:cNvCxnSpPr>
            <a:cxnSpLocks/>
          </p:cNvCxnSpPr>
          <p:nvPr/>
        </p:nvCxnSpPr>
        <p:spPr>
          <a:xfrm>
            <a:off x="7830438" y="3211104"/>
            <a:ext cx="782093" cy="0"/>
          </a:xfrm>
          <a:prstGeom prst="straightConnector1">
            <a:avLst/>
          </a:prstGeom>
          <a:ln w="1143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0B04CE8C-6F87-6443-9AFE-5A480A22A8F2}"/>
              </a:ext>
            </a:extLst>
          </p:cNvPr>
          <p:cNvCxnSpPr>
            <a:cxnSpLocks/>
          </p:cNvCxnSpPr>
          <p:nvPr/>
        </p:nvCxnSpPr>
        <p:spPr>
          <a:xfrm>
            <a:off x="7550402" y="5062207"/>
            <a:ext cx="1062129" cy="0"/>
          </a:xfrm>
          <a:prstGeom prst="straightConnector1">
            <a:avLst/>
          </a:prstGeom>
          <a:ln w="1143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889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4746-5F55-A348-A674-3AD0CD044333}"/>
              </a:ext>
            </a:extLst>
          </p:cNvPr>
          <p:cNvSpPr>
            <a:spLocks noGrp="1"/>
          </p:cNvSpPr>
          <p:nvPr>
            <p:ph type="title"/>
          </p:nvPr>
        </p:nvSpPr>
        <p:spPr>
          <a:xfrm>
            <a:off x="292100" y="85725"/>
            <a:ext cx="10515600" cy="1325563"/>
          </a:xfrm>
        </p:spPr>
        <p:txBody>
          <a:bodyPr/>
          <a:lstStyle/>
          <a:p>
            <a:r>
              <a:rPr lang="en-US"/>
              <a:t>Ideations + Iterations</a:t>
            </a:r>
          </a:p>
        </p:txBody>
      </p:sp>
      <p:pic>
        <p:nvPicPr>
          <p:cNvPr id="5" name="Content Placeholder 4" descr="A drawing on a whiteboard&#10;&#10;Description automatically generated with low confidence">
            <a:extLst>
              <a:ext uri="{FF2B5EF4-FFF2-40B4-BE49-F238E27FC236}">
                <a16:creationId xmlns:a16="http://schemas.microsoft.com/office/drawing/2014/main" id="{0F62F97D-B278-9A44-9B47-7F59D64E965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13000" contrast="71000"/>
                    </a14:imgEffect>
                  </a14:imgLayer>
                </a14:imgProps>
              </a:ext>
            </a:extLst>
          </a:blip>
          <a:srcRect l="18661" t="9590" r="6528" b="36405"/>
          <a:stretch/>
        </p:blipFill>
        <p:spPr>
          <a:xfrm>
            <a:off x="4645799" y="1178585"/>
            <a:ext cx="2900401" cy="1570308"/>
          </a:xfrm>
        </p:spPr>
      </p:pic>
      <p:pic>
        <p:nvPicPr>
          <p:cNvPr id="8" name="Picture 7" descr="A close-up of a book&#10;&#10;Description automatically generated with low confidence">
            <a:extLst>
              <a:ext uri="{FF2B5EF4-FFF2-40B4-BE49-F238E27FC236}">
                <a16:creationId xmlns:a16="http://schemas.microsoft.com/office/drawing/2014/main" id="{D16F94FD-959F-1242-A1FB-02167C2B593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85000"/>
                    </a14:imgEffect>
                    <a14:imgEffect>
                      <a14:saturation sat="0"/>
                    </a14:imgEffect>
                    <a14:imgEffect>
                      <a14:brightnessContrast bright="-22000" contrast="100000"/>
                    </a14:imgEffect>
                  </a14:imgLayer>
                </a14:imgProps>
              </a:ext>
            </a:extLst>
          </a:blip>
          <a:srcRect l="8901" t="26935" r="12757" b="31547"/>
          <a:stretch/>
        </p:blipFill>
        <p:spPr>
          <a:xfrm>
            <a:off x="468781" y="1521485"/>
            <a:ext cx="3853618" cy="1531681"/>
          </a:xfrm>
          <a:prstGeom prst="rect">
            <a:avLst/>
          </a:prstGeom>
        </p:spPr>
      </p:pic>
      <p:pic>
        <p:nvPicPr>
          <p:cNvPr id="9" name="Content Placeholder 4" descr="Diagram&#10;&#10;Description automatically generated">
            <a:extLst>
              <a:ext uri="{FF2B5EF4-FFF2-40B4-BE49-F238E27FC236}">
                <a16:creationId xmlns:a16="http://schemas.microsoft.com/office/drawing/2014/main" id="{2432CAB2-21A3-7644-99E2-1D105A5E0B6D}"/>
              </a:ext>
            </a:extLst>
          </p:cNvPr>
          <p:cNvPicPr>
            <a:picLocks noChangeAspect="1"/>
          </p:cNvPicPr>
          <p:nvPr/>
        </p:nvPicPr>
        <p:blipFill rotWithShape="1">
          <a:blip r:embed="rId6"/>
          <a:srcRect l="2765" t="8060" r="11052" b="10002"/>
          <a:stretch/>
        </p:blipFill>
        <p:spPr>
          <a:xfrm rot="16200000">
            <a:off x="886735" y="3207028"/>
            <a:ext cx="3020293" cy="3475201"/>
          </a:xfrm>
          <a:prstGeom prst="rect">
            <a:avLst/>
          </a:prstGeom>
        </p:spPr>
      </p:pic>
      <p:pic>
        <p:nvPicPr>
          <p:cNvPr id="11" name="Picture 11" descr="A picture containing text, old&#10;&#10;Description automatically generated">
            <a:extLst>
              <a:ext uri="{FF2B5EF4-FFF2-40B4-BE49-F238E27FC236}">
                <a16:creationId xmlns:a16="http://schemas.microsoft.com/office/drawing/2014/main" id="{23D02343-AE96-4679-AD73-496D251050B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88000"/>
                    </a14:imgEffect>
                    <a14:imgEffect>
                      <a14:brightnessContrast bright="-19000" contrast="57000"/>
                    </a14:imgEffect>
                  </a14:imgLayer>
                </a14:imgProps>
              </a:ext>
            </a:extLst>
          </a:blip>
          <a:stretch>
            <a:fillRect/>
          </a:stretch>
        </p:blipFill>
        <p:spPr>
          <a:xfrm>
            <a:off x="4547957" y="2920841"/>
            <a:ext cx="3086390" cy="1780254"/>
          </a:xfrm>
          <a:prstGeom prst="rect">
            <a:avLst/>
          </a:prstGeom>
        </p:spPr>
      </p:pic>
      <p:pic>
        <p:nvPicPr>
          <p:cNvPr id="12" name="Picture 12" descr="Circle&#10;&#10;Description automatically generated">
            <a:extLst>
              <a:ext uri="{FF2B5EF4-FFF2-40B4-BE49-F238E27FC236}">
                <a16:creationId xmlns:a16="http://schemas.microsoft.com/office/drawing/2014/main" id="{1D8271DE-4BF0-4FD9-9E7E-CBCD8662C145}"/>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saturation sat="0"/>
                    </a14:imgEffect>
                    <a14:imgEffect>
                      <a14:brightnessContrast bright="37000" contrast="33000"/>
                    </a14:imgEffect>
                  </a14:imgLayer>
                </a14:imgProps>
              </a:ext>
            </a:extLst>
          </a:blip>
          <a:stretch>
            <a:fillRect/>
          </a:stretch>
        </p:blipFill>
        <p:spPr>
          <a:xfrm>
            <a:off x="7974339" y="288327"/>
            <a:ext cx="2894436" cy="2002125"/>
          </a:xfrm>
          <a:prstGeom prst="rect">
            <a:avLst/>
          </a:prstGeom>
        </p:spPr>
      </p:pic>
      <p:pic>
        <p:nvPicPr>
          <p:cNvPr id="13" name="Picture 13" descr="Diagram&#10;&#10;Description automatically generated">
            <a:extLst>
              <a:ext uri="{FF2B5EF4-FFF2-40B4-BE49-F238E27FC236}">
                <a16:creationId xmlns:a16="http://schemas.microsoft.com/office/drawing/2014/main" id="{903AE7A4-4E1D-4E8B-BC07-5808AAD787AB}"/>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75000"/>
                    </a14:imgEffect>
                    <a14:imgEffect>
                      <a14:saturation sat="0"/>
                    </a14:imgEffect>
                    <a14:imgEffect>
                      <a14:brightnessContrast bright="-6000" contrast="69000"/>
                    </a14:imgEffect>
                  </a14:imgLayer>
                </a14:imgProps>
              </a:ext>
            </a:extLst>
          </a:blip>
          <a:stretch>
            <a:fillRect/>
          </a:stretch>
        </p:blipFill>
        <p:spPr>
          <a:xfrm>
            <a:off x="7969298" y="2527878"/>
            <a:ext cx="3255077" cy="1796233"/>
          </a:xfrm>
          <a:prstGeom prst="rect">
            <a:avLst/>
          </a:prstGeom>
        </p:spPr>
      </p:pic>
      <p:pic>
        <p:nvPicPr>
          <p:cNvPr id="3" name="Picture 13" descr="Diagram&#10;&#10;Description automatically generated">
            <a:extLst>
              <a:ext uri="{FF2B5EF4-FFF2-40B4-BE49-F238E27FC236}">
                <a16:creationId xmlns:a16="http://schemas.microsoft.com/office/drawing/2014/main" id="{C4326B5C-54AE-4F47-984E-FA68FADFB4AB}"/>
              </a:ext>
            </a:extLst>
          </p:cNvPr>
          <p:cNvPicPr>
            <a:picLocks noChangeAspect="1"/>
          </p:cNvPicPr>
          <p:nvPr/>
        </p:nvPicPr>
        <p:blipFill>
          <a:blip r:embed="rId13"/>
          <a:stretch>
            <a:fillRect/>
          </a:stretch>
        </p:blipFill>
        <p:spPr>
          <a:xfrm>
            <a:off x="4800600" y="4821426"/>
            <a:ext cx="2743200" cy="2041149"/>
          </a:xfrm>
          <a:prstGeom prst="rect">
            <a:avLst/>
          </a:prstGeom>
        </p:spPr>
      </p:pic>
      <p:pic>
        <p:nvPicPr>
          <p:cNvPr id="14" name="Picture 14" descr="Diagram, text&#10;&#10;Description automatically generated">
            <a:extLst>
              <a:ext uri="{FF2B5EF4-FFF2-40B4-BE49-F238E27FC236}">
                <a16:creationId xmlns:a16="http://schemas.microsoft.com/office/drawing/2014/main" id="{F34271C9-9219-45A2-8BF6-B7DE901623A5}"/>
              </a:ext>
            </a:extLst>
          </p:cNvPr>
          <p:cNvPicPr>
            <a:picLocks noChangeAspect="1"/>
          </p:cNvPicPr>
          <p:nvPr/>
        </p:nvPicPr>
        <p:blipFill>
          <a:blip r:embed="rId14"/>
          <a:stretch>
            <a:fillRect/>
          </a:stretch>
        </p:blipFill>
        <p:spPr>
          <a:xfrm>
            <a:off x="8382000" y="4435545"/>
            <a:ext cx="2743200" cy="2050910"/>
          </a:xfrm>
          <a:prstGeom prst="rect">
            <a:avLst/>
          </a:prstGeom>
        </p:spPr>
      </p:pic>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B998F919-291A-794E-AD65-9F3E114CDBC5}"/>
                  </a:ext>
                </a:extLst>
              </p14:cNvPr>
              <p14:cNvContentPartPr/>
              <p14:nvPr/>
            </p14:nvContentPartPr>
            <p14:xfrm>
              <a:off x="2184480" y="2859960"/>
              <a:ext cx="363240" cy="646560"/>
            </p14:xfrm>
          </p:contentPart>
        </mc:Choice>
        <mc:Fallback xmlns="">
          <p:pic>
            <p:nvPicPr>
              <p:cNvPr id="21" name="Ink 20">
                <a:extLst>
                  <a:ext uri="{FF2B5EF4-FFF2-40B4-BE49-F238E27FC236}">
                    <a16:creationId xmlns:a16="http://schemas.microsoft.com/office/drawing/2014/main" id="{B998F919-291A-794E-AD65-9F3E114CDBC5}"/>
                  </a:ext>
                </a:extLst>
              </p:cNvPr>
              <p:cNvPicPr/>
              <p:nvPr/>
            </p:nvPicPr>
            <p:blipFill>
              <a:blip r:embed="rId16"/>
              <a:stretch>
                <a:fillRect/>
              </a:stretch>
            </p:blipFill>
            <p:spPr>
              <a:xfrm>
                <a:off x="2175480" y="2850960"/>
                <a:ext cx="380880" cy="664200"/>
              </a:xfrm>
              <a:prstGeom prst="rect">
                <a:avLst/>
              </a:prstGeom>
            </p:spPr>
          </p:pic>
        </mc:Fallback>
      </mc:AlternateContent>
    </p:spTree>
    <p:extLst>
      <p:ext uri="{BB962C8B-B14F-4D97-AF65-F5344CB8AC3E}">
        <p14:creationId xmlns:p14="http://schemas.microsoft.com/office/powerpoint/2010/main" val="33564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0FCC-39A5-454A-AE45-E88E4D654873}"/>
              </a:ext>
            </a:extLst>
          </p:cNvPr>
          <p:cNvSpPr>
            <a:spLocks noGrp="1"/>
          </p:cNvSpPr>
          <p:nvPr>
            <p:ph type="title"/>
          </p:nvPr>
        </p:nvSpPr>
        <p:spPr/>
        <p:txBody>
          <a:bodyPr/>
          <a:lstStyle/>
          <a:p>
            <a:r>
              <a:rPr lang="en-US">
                <a:cs typeface="Aharoni"/>
              </a:rPr>
              <a:t>Design Statement</a:t>
            </a:r>
            <a:endParaRPr lang="en-US"/>
          </a:p>
        </p:txBody>
      </p:sp>
      <p:sp>
        <p:nvSpPr>
          <p:cNvPr id="3" name="Content Placeholder 2">
            <a:extLst>
              <a:ext uri="{FF2B5EF4-FFF2-40B4-BE49-F238E27FC236}">
                <a16:creationId xmlns:a16="http://schemas.microsoft.com/office/drawing/2014/main" id="{701BC363-9218-4062-B278-C336FEE4D191}"/>
              </a:ext>
            </a:extLst>
          </p:cNvPr>
          <p:cNvSpPr>
            <a:spLocks noGrp="1"/>
          </p:cNvSpPr>
          <p:nvPr>
            <p:ph idx="1"/>
          </p:nvPr>
        </p:nvSpPr>
        <p:spPr>
          <a:xfrm>
            <a:off x="838200" y="1620908"/>
            <a:ext cx="10515600" cy="4542130"/>
          </a:xfrm>
        </p:spPr>
        <p:txBody>
          <a:bodyPr vert="horz" lIns="91440" tIns="45720" rIns="91440" bIns="45720" rtlCol="0" anchor="t">
            <a:normAutofit lnSpcReduction="10000"/>
          </a:bodyPr>
          <a:lstStyle/>
          <a:p>
            <a:r>
              <a:rPr lang="en-US" dirty="0"/>
              <a:t>The Uni-</a:t>
            </a:r>
            <a:r>
              <a:rPr lang="en-US" dirty="0" err="1"/>
              <a:t>Fy</a:t>
            </a:r>
            <a:r>
              <a:rPr lang="en-US" dirty="0"/>
              <a:t> Bracelet is a combination of smart watch and friendship bracelet.  </a:t>
            </a:r>
            <a:r>
              <a:rPr lang="en-US" dirty="0">
                <a:ea typeface="+mn-lt"/>
                <a:cs typeface="+mn-lt"/>
              </a:rPr>
              <a:t>It has GPS connection which can show you your friends’ location and profiles. The feature of the bracelet is that it can also connect to a mobile app which serves many other functions, including friends’ availability, reminder, friendship booster, friendship status, diary. It enables the users to make friends with other college students who share the same values and interests with them, and strengthen their friendships</a:t>
            </a:r>
          </a:p>
          <a:p>
            <a:r>
              <a:rPr lang="en-US" dirty="0"/>
              <a:t>In addition,</a:t>
            </a:r>
            <a:r>
              <a:rPr lang="en-US" dirty="0">
                <a:ea typeface="+mn-lt"/>
                <a:cs typeface="+mn-lt"/>
              </a:rPr>
              <a:t> the bracelet can display time and date, estimate your body temperature and heartbeat, show sleep tracker, and hydration tracker as every other smart watch. </a:t>
            </a:r>
            <a:endParaRPr lang="en-US" dirty="0"/>
          </a:p>
        </p:txBody>
      </p:sp>
    </p:spTree>
    <p:extLst>
      <p:ext uri="{BB962C8B-B14F-4D97-AF65-F5344CB8AC3E}">
        <p14:creationId xmlns:p14="http://schemas.microsoft.com/office/powerpoint/2010/main" val="3188463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635FE-1101-4743-BE20-75035587A9B3}"/>
              </a:ext>
            </a:extLst>
          </p:cNvPr>
          <p:cNvSpPr>
            <a:spLocks noGrp="1"/>
          </p:cNvSpPr>
          <p:nvPr>
            <p:ph type="title"/>
          </p:nvPr>
        </p:nvSpPr>
        <p:spPr>
          <a:xfrm>
            <a:off x="838200" y="603961"/>
            <a:ext cx="4011353" cy="1336936"/>
          </a:xfrm>
        </p:spPr>
        <p:txBody>
          <a:bodyPr vert="horz" lIns="91440" tIns="45720" rIns="91440" bIns="45720" rtlCol="0" anchor="ctr">
            <a:normAutofit/>
          </a:bodyPr>
          <a:lstStyle/>
          <a:p>
            <a:r>
              <a:rPr lang="en-US" sz="4400" kern="1200">
                <a:solidFill>
                  <a:schemeClr val="tx1"/>
                </a:solidFill>
                <a:latin typeface="+mj-lt"/>
                <a:ea typeface="+mj-ea"/>
                <a:cs typeface="+mj-cs"/>
              </a:rPr>
              <a:t>Final Design - Bracelet</a:t>
            </a:r>
          </a:p>
        </p:txBody>
      </p:sp>
      <p:sp>
        <p:nvSpPr>
          <p:cNvPr id="15"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Content Placeholder 4" descr="Diagram&#10;&#10;Description automatically generated">
            <a:extLst>
              <a:ext uri="{FF2B5EF4-FFF2-40B4-BE49-F238E27FC236}">
                <a16:creationId xmlns:a16="http://schemas.microsoft.com/office/drawing/2014/main" id="{12FEA752-737F-42BC-80E2-9F06D05FA496}"/>
              </a:ext>
            </a:extLst>
          </p:cNvPr>
          <p:cNvPicPr>
            <a:picLocks noChangeAspect="1"/>
          </p:cNvPicPr>
          <p:nvPr/>
        </p:nvPicPr>
        <p:blipFill rotWithShape="1">
          <a:blip r:embed="rId2"/>
          <a:srcRect r="4556" b="8321"/>
          <a:stretch/>
        </p:blipFill>
        <p:spPr>
          <a:xfrm rot="16200000">
            <a:off x="5605003" y="327786"/>
            <a:ext cx="5523691" cy="6488368"/>
          </a:xfrm>
          <a:prstGeom prst="rect">
            <a:avLst/>
          </a:prstGeom>
        </p:spPr>
      </p:pic>
      <p:sp>
        <p:nvSpPr>
          <p:cNvPr id="11" name="TextBox 10">
            <a:extLst>
              <a:ext uri="{FF2B5EF4-FFF2-40B4-BE49-F238E27FC236}">
                <a16:creationId xmlns:a16="http://schemas.microsoft.com/office/drawing/2014/main" id="{B02B5353-AE40-4477-BAC5-13F1B4A060B2}"/>
              </a:ext>
            </a:extLst>
          </p:cNvPr>
          <p:cNvSpPr txBox="1"/>
          <p:nvPr/>
        </p:nvSpPr>
        <p:spPr>
          <a:xfrm>
            <a:off x="713095" y="2257804"/>
            <a:ext cx="5387502" cy="4351338"/>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000"/>
              <a:t>Bracelet Functions</a:t>
            </a:r>
          </a:p>
          <a:p>
            <a:pPr marL="742950" lvl="1" indent="-228600">
              <a:lnSpc>
                <a:spcPct val="90000"/>
              </a:lnSpc>
              <a:spcAft>
                <a:spcPts val="600"/>
              </a:spcAft>
              <a:buFont typeface="Arial" panose="020B0604020202020204" pitchFamily="34" charset="0"/>
              <a:buChar char="•"/>
            </a:pPr>
            <a:r>
              <a:rPr lang="en-US" sz="2000"/>
              <a:t>Sleep tracker – how long/quality of sleep</a:t>
            </a:r>
          </a:p>
          <a:p>
            <a:pPr marL="742950" lvl="1" indent="-228600">
              <a:lnSpc>
                <a:spcPct val="90000"/>
              </a:lnSpc>
              <a:spcAft>
                <a:spcPts val="600"/>
              </a:spcAft>
              <a:buFont typeface="Arial" panose="020B0604020202020204" pitchFamily="34" charset="0"/>
              <a:buChar char="•"/>
            </a:pPr>
            <a:r>
              <a:rPr lang="en-US" sz="2000"/>
              <a:t>Water tracker – when to drink more water, amount of water consumed</a:t>
            </a:r>
          </a:p>
          <a:p>
            <a:pPr marL="742950" lvl="1" indent="-228600">
              <a:lnSpc>
                <a:spcPct val="90000"/>
              </a:lnSpc>
              <a:spcAft>
                <a:spcPts val="600"/>
              </a:spcAft>
              <a:buFont typeface="Arial" panose="020B0604020202020204" pitchFamily="34" charset="0"/>
              <a:buChar char="•"/>
            </a:pPr>
            <a:r>
              <a:rPr lang="en-US" sz="2000"/>
              <a:t>Time displayed</a:t>
            </a:r>
          </a:p>
          <a:p>
            <a:pPr marL="742950" lvl="1" indent="-228600">
              <a:lnSpc>
                <a:spcPct val="90000"/>
              </a:lnSpc>
              <a:spcAft>
                <a:spcPts val="600"/>
              </a:spcAft>
              <a:buFont typeface="Arial" panose="020B0604020202020204" pitchFamily="34" charset="0"/>
              <a:buChar char="•"/>
            </a:pPr>
            <a:r>
              <a:rPr lang="en-US" sz="2000"/>
              <a:t>Friendship functionalities</a:t>
            </a:r>
          </a:p>
          <a:p>
            <a:pPr marL="1200150" lvl="2" indent="-228600">
              <a:lnSpc>
                <a:spcPct val="90000"/>
              </a:lnSpc>
              <a:spcAft>
                <a:spcPts val="600"/>
              </a:spcAft>
              <a:buFont typeface="Arial" panose="020B0604020202020204" pitchFamily="34" charset="0"/>
              <a:buChar char="•"/>
            </a:pPr>
            <a:r>
              <a:rPr lang="en-US" sz="2000"/>
              <a:t>Send location feature</a:t>
            </a:r>
          </a:p>
          <a:p>
            <a:pPr marL="1200150" lvl="2" indent="-228600">
              <a:lnSpc>
                <a:spcPct val="90000"/>
              </a:lnSpc>
              <a:spcAft>
                <a:spcPts val="600"/>
              </a:spcAft>
              <a:buFont typeface="Arial" panose="020B0604020202020204" pitchFamily="34" charset="0"/>
              <a:buChar char="•"/>
            </a:pPr>
            <a:r>
              <a:rPr lang="en-US" sz="2000"/>
              <a:t>Check friend activity</a:t>
            </a:r>
          </a:p>
          <a:p>
            <a:pPr marL="742950" lvl="1" indent="-228600">
              <a:lnSpc>
                <a:spcPct val="90000"/>
              </a:lnSpc>
              <a:spcAft>
                <a:spcPts val="600"/>
              </a:spcAft>
              <a:buFont typeface="Arial" panose="020B0604020202020204" pitchFamily="34" charset="0"/>
              <a:buChar char="•"/>
            </a:pPr>
            <a:r>
              <a:rPr lang="en-US" sz="2000"/>
              <a:t>Vitals – </a:t>
            </a:r>
          </a:p>
          <a:p>
            <a:pPr marL="1200150" lvl="2" indent="-228600">
              <a:lnSpc>
                <a:spcPct val="90000"/>
              </a:lnSpc>
              <a:spcAft>
                <a:spcPts val="600"/>
              </a:spcAft>
              <a:buFont typeface="Arial" panose="020B0604020202020204" pitchFamily="34" charset="0"/>
              <a:buChar char="•"/>
            </a:pPr>
            <a:r>
              <a:rPr lang="en-US" sz="2000"/>
              <a:t>Body Temperature</a:t>
            </a:r>
          </a:p>
          <a:p>
            <a:pPr marL="1200150" lvl="2" indent="-228600">
              <a:lnSpc>
                <a:spcPct val="90000"/>
              </a:lnSpc>
              <a:spcAft>
                <a:spcPts val="600"/>
              </a:spcAft>
              <a:buFont typeface="Arial" panose="020B0604020202020204" pitchFamily="34" charset="0"/>
              <a:buChar char="•"/>
            </a:pPr>
            <a:r>
              <a:rPr lang="en-US" sz="2000"/>
              <a:t>Heartbeat</a:t>
            </a:r>
          </a:p>
          <a:p>
            <a:pPr marL="1200150" lvl="2"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15426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C8FC2C-78A9-4309-91CD-15A5742B5A2D}"/>
              </a:ext>
            </a:extLst>
          </p:cNvPr>
          <p:cNvSpPr>
            <a:spLocks noGrp="1"/>
          </p:cNvSpPr>
          <p:nvPr>
            <p:ph type="title"/>
          </p:nvPr>
        </p:nvSpPr>
        <p:spPr>
          <a:xfrm>
            <a:off x="838201" y="367075"/>
            <a:ext cx="5120561" cy="1325563"/>
          </a:xfrm>
        </p:spPr>
        <p:txBody>
          <a:bodyPr>
            <a:normAutofit/>
          </a:bodyPr>
          <a:lstStyle/>
          <a:p>
            <a:r>
              <a:rPr lang="en-US">
                <a:cs typeface="Aharoni"/>
              </a:rPr>
              <a:t>Final design </a:t>
            </a:r>
            <a:endParaRPr lang="en-US"/>
          </a:p>
        </p:txBody>
      </p:sp>
      <p:sp>
        <p:nvSpPr>
          <p:cNvPr id="3" name="Content Placeholder 2">
            <a:extLst>
              <a:ext uri="{FF2B5EF4-FFF2-40B4-BE49-F238E27FC236}">
                <a16:creationId xmlns:a16="http://schemas.microsoft.com/office/drawing/2014/main" id="{D2DF8523-C67B-4A80-98A3-22691B8B76F1}"/>
              </a:ext>
            </a:extLst>
          </p:cNvPr>
          <p:cNvSpPr>
            <a:spLocks noGrp="1"/>
          </p:cNvSpPr>
          <p:nvPr>
            <p:ph idx="1"/>
          </p:nvPr>
        </p:nvSpPr>
        <p:spPr>
          <a:xfrm>
            <a:off x="838201" y="1825625"/>
            <a:ext cx="5092194" cy="4351338"/>
          </a:xfrm>
        </p:spPr>
        <p:txBody>
          <a:bodyPr vert="horz" lIns="91440" tIns="45720" rIns="91440" bIns="45720" rtlCol="0">
            <a:normAutofit/>
          </a:bodyPr>
          <a:lstStyle/>
          <a:p>
            <a:r>
              <a:rPr lang="en-US" sz="2000"/>
              <a:t>Easily click icons to navigate directly to the app  </a:t>
            </a:r>
          </a:p>
          <a:p>
            <a:r>
              <a:rPr lang="en-US" sz="2000"/>
              <a:t>Swipe the screen to navigate to different features </a:t>
            </a:r>
          </a:p>
          <a:p>
            <a:r>
              <a:rPr lang="en-US" sz="2000"/>
              <a:t>All in one, minimalistic band </a:t>
            </a:r>
          </a:p>
          <a:p>
            <a:r>
              <a:rPr lang="en-US" sz="2000"/>
              <a:t>Customizable features ( sleep tracker + water tracker )</a:t>
            </a:r>
          </a:p>
          <a:p>
            <a:r>
              <a:rPr lang="en-US" sz="2000"/>
              <a:t>Water resistant and sweat resistant material</a:t>
            </a:r>
          </a:p>
          <a:p>
            <a:r>
              <a:rPr lang="en-US" sz="2000"/>
              <a:t>Battery operated – no need to charge </a:t>
            </a:r>
          </a:p>
          <a:p>
            <a:r>
              <a:rPr lang="en-US" sz="2000"/>
              <a:t>Available in multiple band colors </a:t>
            </a:r>
          </a:p>
          <a:p>
            <a:endParaRPr lang="en-US" sz="2000"/>
          </a:p>
        </p:txBody>
      </p:sp>
      <p:sp>
        <p:nvSpPr>
          <p:cNvPr id="21" name="Oval 2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A picture containing indoor, stuffed&#10;&#10;Description automatically generated">
            <a:extLst>
              <a:ext uri="{FF2B5EF4-FFF2-40B4-BE49-F238E27FC236}">
                <a16:creationId xmlns:a16="http://schemas.microsoft.com/office/drawing/2014/main" id="{984BE670-7EDD-422F-BBE1-3DE722F5286F}"/>
              </a:ext>
            </a:extLst>
          </p:cNvPr>
          <p:cNvPicPr>
            <a:picLocks noChangeAspect="1"/>
          </p:cNvPicPr>
          <p:nvPr/>
        </p:nvPicPr>
        <p:blipFill rotWithShape="1">
          <a:blip r:embed="rId2"/>
          <a:srcRect l="8898" r="13191" b="3"/>
          <a:stretch/>
        </p:blipFill>
        <p:spPr>
          <a:xfrm>
            <a:off x="7901259" y="3215885"/>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3" name="Arc 2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Content Placeholder 7">
            <a:extLst>
              <a:ext uri="{FF2B5EF4-FFF2-40B4-BE49-F238E27FC236}">
                <a16:creationId xmlns:a16="http://schemas.microsoft.com/office/drawing/2014/main" id="{0AB97D54-1BEA-486F-8A3F-0B95EF5B1065}"/>
              </a:ext>
            </a:extLst>
          </p:cNvPr>
          <p:cNvPicPr>
            <a:picLocks noChangeAspect="1"/>
          </p:cNvPicPr>
          <p:nvPr/>
        </p:nvPicPr>
        <p:blipFill rotWithShape="1">
          <a:blip r:embed="rId3"/>
          <a:srcRect l="2640" r="9606"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98807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D186-1CEF-8842-8E87-EE5B3F2E86B7}"/>
              </a:ext>
            </a:extLst>
          </p:cNvPr>
          <p:cNvSpPr>
            <a:spLocks noGrp="1"/>
          </p:cNvSpPr>
          <p:nvPr>
            <p:ph type="title"/>
          </p:nvPr>
        </p:nvSpPr>
        <p:spPr/>
        <p:txBody>
          <a:bodyPr/>
          <a:lstStyle/>
          <a:p>
            <a:r>
              <a:rPr lang="en-US"/>
              <a:t>App Functions</a:t>
            </a:r>
          </a:p>
        </p:txBody>
      </p:sp>
      <p:sp>
        <p:nvSpPr>
          <p:cNvPr id="3" name="Content Placeholder 2">
            <a:extLst>
              <a:ext uri="{FF2B5EF4-FFF2-40B4-BE49-F238E27FC236}">
                <a16:creationId xmlns:a16="http://schemas.microsoft.com/office/drawing/2014/main" id="{81DD7D48-7AAB-0347-A43B-49C333D16BB5}"/>
              </a:ext>
            </a:extLst>
          </p:cNvPr>
          <p:cNvSpPr>
            <a:spLocks noGrp="1"/>
          </p:cNvSpPr>
          <p:nvPr>
            <p:ph idx="1"/>
          </p:nvPr>
        </p:nvSpPr>
        <p:spPr/>
        <p:txBody>
          <a:bodyPr/>
          <a:lstStyle/>
          <a:p>
            <a:endParaRPr lang="en-US"/>
          </a:p>
          <a:p>
            <a:endParaRPr lang="en-US"/>
          </a:p>
        </p:txBody>
      </p:sp>
      <p:sp>
        <p:nvSpPr>
          <p:cNvPr id="4" name="TextBox 3">
            <a:extLst>
              <a:ext uri="{FF2B5EF4-FFF2-40B4-BE49-F238E27FC236}">
                <a16:creationId xmlns:a16="http://schemas.microsoft.com/office/drawing/2014/main" id="{E50F4602-24A5-6642-A90C-4AA964A03A74}"/>
              </a:ext>
            </a:extLst>
          </p:cNvPr>
          <p:cNvSpPr txBox="1"/>
          <p:nvPr/>
        </p:nvSpPr>
        <p:spPr>
          <a:xfrm>
            <a:off x="741825" y="1906778"/>
            <a:ext cx="4108174"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Location </a:t>
            </a:r>
          </a:p>
          <a:p>
            <a:pPr marL="742950" lvl="1" indent="-285750">
              <a:buFont typeface="Arial" panose="020B0604020202020204" pitchFamily="34" charset="0"/>
              <a:buChar char="•"/>
            </a:pPr>
            <a:r>
              <a:rPr lang="en-US"/>
              <a:t>See where your friends are</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Friendship status</a:t>
            </a:r>
          </a:p>
          <a:p>
            <a:pPr marL="742950" lvl="1" indent="-285750">
              <a:buFont typeface="Arial" panose="020B0604020202020204" pitchFamily="34" charset="0"/>
              <a:buChar char="•"/>
            </a:pPr>
            <a:r>
              <a:rPr lang="en-US"/>
              <a:t>See how much time you’ve been spending with friends, how close to them you are</a:t>
            </a:r>
          </a:p>
          <a:p>
            <a:pPr lvl="1"/>
            <a:endParaRPr lang="en-US"/>
          </a:p>
          <a:p>
            <a:pPr marL="285750" indent="-285750">
              <a:buFont typeface="Arial" panose="020B0604020202020204" pitchFamily="34" charset="0"/>
              <a:buChar char="•"/>
            </a:pPr>
            <a:r>
              <a:rPr lang="en-US"/>
              <a:t>Friend’s availability</a:t>
            </a:r>
          </a:p>
          <a:p>
            <a:pPr marL="742950" lvl="1" indent="-285750">
              <a:buFont typeface="Arial" panose="020B0604020202020204" pitchFamily="34" charset="0"/>
              <a:buChar char="•"/>
            </a:pPr>
            <a:r>
              <a:rPr lang="en-US"/>
              <a:t>See when your friends are available and want to hang out</a:t>
            </a:r>
          </a:p>
          <a:p>
            <a:pPr marL="285750" indent="-285750">
              <a:buFont typeface="Arial" panose="020B0604020202020204" pitchFamily="34" charset="0"/>
              <a:buChar char="•"/>
            </a:pPr>
            <a:endParaRPr lang="en-US"/>
          </a:p>
        </p:txBody>
      </p:sp>
      <p:pic>
        <p:nvPicPr>
          <p:cNvPr id="7" name="Picture 4" descr="Graphical user interface, text, application, chat or text message&#10;&#10;Description automatically generated">
            <a:extLst>
              <a:ext uri="{FF2B5EF4-FFF2-40B4-BE49-F238E27FC236}">
                <a16:creationId xmlns:a16="http://schemas.microsoft.com/office/drawing/2014/main" id="{DFBC8E82-C644-462B-9C38-1F089437E48F}"/>
              </a:ext>
            </a:extLst>
          </p:cNvPr>
          <p:cNvPicPr>
            <a:picLocks noChangeAspect="1"/>
          </p:cNvPicPr>
          <p:nvPr/>
        </p:nvPicPr>
        <p:blipFill>
          <a:blip r:embed="rId2"/>
          <a:stretch>
            <a:fillRect/>
          </a:stretch>
        </p:blipFill>
        <p:spPr>
          <a:xfrm>
            <a:off x="9944525" y="1644555"/>
            <a:ext cx="2140708" cy="4626591"/>
          </a:xfrm>
          <a:prstGeom prst="rect">
            <a:avLst/>
          </a:prstGeom>
        </p:spPr>
      </p:pic>
      <p:pic>
        <p:nvPicPr>
          <p:cNvPr id="9" name="Picture 7" descr="Graphical user interface, timeline&#10;&#10;Description automatically generated">
            <a:extLst>
              <a:ext uri="{FF2B5EF4-FFF2-40B4-BE49-F238E27FC236}">
                <a16:creationId xmlns:a16="http://schemas.microsoft.com/office/drawing/2014/main" id="{6EBD6E9E-6CB3-4486-9664-DEA58EE3C9EC}"/>
              </a:ext>
            </a:extLst>
          </p:cNvPr>
          <p:cNvPicPr>
            <a:picLocks noChangeAspect="1"/>
          </p:cNvPicPr>
          <p:nvPr/>
        </p:nvPicPr>
        <p:blipFill>
          <a:blip r:embed="rId3"/>
          <a:stretch>
            <a:fillRect/>
          </a:stretch>
        </p:blipFill>
        <p:spPr>
          <a:xfrm>
            <a:off x="7442436" y="1644555"/>
            <a:ext cx="2140708" cy="4626591"/>
          </a:xfrm>
          <a:prstGeom prst="rect">
            <a:avLst/>
          </a:prstGeom>
        </p:spPr>
      </p:pic>
      <p:pic>
        <p:nvPicPr>
          <p:cNvPr id="11" name="Picture 8" descr="Map&#10;&#10;Description automatically generated">
            <a:extLst>
              <a:ext uri="{FF2B5EF4-FFF2-40B4-BE49-F238E27FC236}">
                <a16:creationId xmlns:a16="http://schemas.microsoft.com/office/drawing/2014/main" id="{9DF02D26-A3C3-4F20-8015-6C2800A62106}"/>
              </a:ext>
            </a:extLst>
          </p:cNvPr>
          <p:cNvPicPr>
            <a:picLocks noChangeAspect="1"/>
          </p:cNvPicPr>
          <p:nvPr/>
        </p:nvPicPr>
        <p:blipFill>
          <a:blip r:embed="rId4"/>
          <a:stretch>
            <a:fillRect/>
          </a:stretch>
        </p:blipFill>
        <p:spPr>
          <a:xfrm>
            <a:off x="4951720" y="1644555"/>
            <a:ext cx="2140708" cy="4626591"/>
          </a:xfrm>
          <a:prstGeom prst="rect">
            <a:avLst/>
          </a:prstGeom>
        </p:spPr>
      </p:pic>
    </p:spTree>
    <p:extLst>
      <p:ext uri="{BB962C8B-B14F-4D97-AF65-F5344CB8AC3E}">
        <p14:creationId xmlns:p14="http://schemas.microsoft.com/office/powerpoint/2010/main" val="385816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334B-B384-48C0-8B5F-3DC62AD43E5D}"/>
              </a:ext>
            </a:extLst>
          </p:cNvPr>
          <p:cNvSpPr>
            <a:spLocks noGrp="1"/>
          </p:cNvSpPr>
          <p:nvPr>
            <p:ph type="title"/>
          </p:nvPr>
        </p:nvSpPr>
        <p:spPr>
          <a:xfrm>
            <a:off x="713095" y="262767"/>
            <a:ext cx="10515600" cy="950250"/>
          </a:xfrm>
        </p:spPr>
        <p:txBody>
          <a:bodyPr/>
          <a:lstStyle/>
          <a:p>
            <a:r>
              <a:rPr lang="en-US">
                <a:cs typeface="Aharoni"/>
              </a:rPr>
              <a:t>App Functions</a:t>
            </a:r>
            <a:endParaRPr lang="en-US"/>
          </a:p>
        </p:txBody>
      </p:sp>
      <p:pic>
        <p:nvPicPr>
          <p:cNvPr id="9" name="Picture 9" descr="Map&#10;&#10;Description automatically generated">
            <a:extLst>
              <a:ext uri="{FF2B5EF4-FFF2-40B4-BE49-F238E27FC236}">
                <a16:creationId xmlns:a16="http://schemas.microsoft.com/office/drawing/2014/main" id="{26590444-ACBE-4DD5-ADB6-8ACA58215D14}"/>
              </a:ext>
            </a:extLst>
          </p:cNvPr>
          <p:cNvPicPr>
            <a:picLocks noChangeAspect="1"/>
          </p:cNvPicPr>
          <p:nvPr/>
        </p:nvPicPr>
        <p:blipFill rotWithShape="1">
          <a:blip r:embed="rId2"/>
          <a:srcRect r="-532" b="75348"/>
          <a:stretch/>
        </p:blipFill>
        <p:spPr>
          <a:xfrm>
            <a:off x="9478228" y="177420"/>
            <a:ext cx="2152096" cy="1140548"/>
          </a:xfrm>
          <a:prstGeom prst="rect">
            <a:avLst/>
          </a:prstGeom>
        </p:spPr>
      </p:pic>
      <p:sp>
        <p:nvSpPr>
          <p:cNvPr id="13" name="TextBox 12">
            <a:extLst>
              <a:ext uri="{FF2B5EF4-FFF2-40B4-BE49-F238E27FC236}">
                <a16:creationId xmlns:a16="http://schemas.microsoft.com/office/drawing/2014/main" id="{AC58375D-75BD-41B7-B6AE-CD567CE9DC6F}"/>
              </a:ext>
            </a:extLst>
          </p:cNvPr>
          <p:cNvSpPr txBox="1"/>
          <p:nvPr/>
        </p:nvSpPr>
        <p:spPr>
          <a:xfrm>
            <a:off x="650840" y="1167524"/>
            <a:ext cx="3971697" cy="535531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Friends' profiles</a:t>
            </a:r>
          </a:p>
          <a:p>
            <a:pPr marL="742950" lvl="1" indent="-285750">
              <a:buFont typeface="Arial" panose="020B0604020202020204" pitchFamily="34" charset="0"/>
              <a:buChar char="•"/>
            </a:pPr>
            <a:r>
              <a:rPr lang="en-US"/>
              <a:t>See people's bios, hobbies, and how you get to know them</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Friendship booster</a:t>
            </a:r>
          </a:p>
          <a:p>
            <a:pPr marL="742950" lvl="1" indent="-285750">
              <a:buFont typeface="Arial" panose="020B0604020202020204" pitchFamily="34" charset="0"/>
              <a:buChar char="•"/>
            </a:pPr>
            <a:r>
              <a:rPr lang="en-US"/>
              <a:t>See some advices on how to maintain your friendships</a:t>
            </a:r>
          </a:p>
          <a:p>
            <a:pPr lvl="1"/>
            <a:endParaRPr lang="en-US"/>
          </a:p>
          <a:p>
            <a:pPr marL="285750" indent="-285750">
              <a:buFont typeface="Arial" panose="020B0604020202020204" pitchFamily="34" charset="0"/>
              <a:buChar char="•"/>
            </a:pPr>
            <a:r>
              <a:rPr lang="en-US"/>
              <a:t>Friendship's diary</a:t>
            </a:r>
          </a:p>
          <a:p>
            <a:pPr marL="742950" lvl="1" indent="-285750">
              <a:buFont typeface="Arial" panose="020B0604020202020204" pitchFamily="34" charset="0"/>
              <a:buChar char="•"/>
            </a:pPr>
            <a:r>
              <a:rPr lang="en-US"/>
              <a:t>Note down memories you have with your friends (this will help the app develop the Friendship Booster)</a:t>
            </a:r>
          </a:p>
          <a:p>
            <a:pPr marL="742950" lvl="1" indent="-285750">
              <a:buFont typeface="Arial" panose="020B0604020202020204" pitchFamily="34" charset="0"/>
              <a:buChar char="•"/>
            </a:pPr>
            <a:endParaRPr lang="en-US"/>
          </a:p>
          <a:p>
            <a:pPr marL="285750" indent="-285750">
              <a:buFont typeface="Arial,Sans-Serif" panose="020B0604020202020204" pitchFamily="34" charset="0"/>
              <a:buChar char="•"/>
            </a:pPr>
            <a:r>
              <a:rPr lang="en-US">
                <a:ea typeface="+mn-lt"/>
                <a:cs typeface="+mn-lt"/>
              </a:rPr>
              <a:t>Reminder</a:t>
            </a:r>
          </a:p>
          <a:p>
            <a:pPr marL="742950" lvl="1" indent="-285750">
              <a:buFont typeface="Arial,Sans-Serif" panose="020B0604020202020204" pitchFamily="34" charset="0"/>
              <a:buChar char="•"/>
            </a:pPr>
            <a:r>
              <a:rPr lang="en-US">
                <a:ea typeface="+mn-lt"/>
                <a:cs typeface="+mn-lt"/>
              </a:rPr>
              <a:t>Remind you if you haven't connected to a friend for a period of time</a:t>
            </a:r>
            <a:endParaRPr lang="en-US"/>
          </a:p>
        </p:txBody>
      </p:sp>
      <p:pic>
        <p:nvPicPr>
          <p:cNvPr id="15" name="Picture 3" descr="Graphical user interface, application&#10;&#10;Description automatically generated">
            <a:extLst>
              <a:ext uri="{FF2B5EF4-FFF2-40B4-BE49-F238E27FC236}">
                <a16:creationId xmlns:a16="http://schemas.microsoft.com/office/drawing/2014/main" id="{67618418-82B9-4C16-AAAA-3CEAA8A06687}"/>
              </a:ext>
            </a:extLst>
          </p:cNvPr>
          <p:cNvPicPr>
            <a:picLocks noChangeAspect="1"/>
          </p:cNvPicPr>
          <p:nvPr/>
        </p:nvPicPr>
        <p:blipFill>
          <a:blip r:embed="rId3"/>
          <a:stretch>
            <a:fillRect/>
          </a:stretch>
        </p:blipFill>
        <p:spPr>
          <a:xfrm>
            <a:off x="9478227" y="1530823"/>
            <a:ext cx="2140708" cy="4626591"/>
          </a:xfrm>
          <a:prstGeom prst="rect">
            <a:avLst/>
          </a:prstGeom>
        </p:spPr>
      </p:pic>
      <p:pic>
        <p:nvPicPr>
          <p:cNvPr id="17" name="Picture 4" descr="Graphical user interface, application&#10;&#10;Description automatically generated">
            <a:extLst>
              <a:ext uri="{FF2B5EF4-FFF2-40B4-BE49-F238E27FC236}">
                <a16:creationId xmlns:a16="http://schemas.microsoft.com/office/drawing/2014/main" id="{3A1020ED-E3FA-43ED-88B6-95FC45CFFD16}"/>
              </a:ext>
            </a:extLst>
          </p:cNvPr>
          <p:cNvPicPr>
            <a:picLocks noChangeAspect="1"/>
          </p:cNvPicPr>
          <p:nvPr/>
        </p:nvPicPr>
        <p:blipFill>
          <a:blip r:embed="rId4"/>
          <a:stretch>
            <a:fillRect/>
          </a:stretch>
        </p:blipFill>
        <p:spPr>
          <a:xfrm>
            <a:off x="4792495" y="1542197"/>
            <a:ext cx="2140708" cy="4626591"/>
          </a:xfrm>
          <a:prstGeom prst="rect">
            <a:avLst/>
          </a:prstGeom>
        </p:spPr>
      </p:pic>
      <p:pic>
        <p:nvPicPr>
          <p:cNvPr id="19" name="Picture 5" descr="Graphical user interface, text, application&#10;&#10;Description automatically generated">
            <a:extLst>
              <a:ext uri="{FF2B5EF4-FFF2-40B4-BE49-F238E27FC236}">
                <a16:creationId xmlns:a16="http://schemas.microsoft.com/office/drawing/2014/main" id="{31C2D37D-E0BB-4419-AA5E-116503FDC5F1}"/>
              </a:ext>
            </a:extLst>
          </p:cNvPr>
          <p:cNvPicPr>
            <a:picLocks noChangeAspect="1"/>
          </p:cNvPicPr>
          <p:nvPr/>
        </p:nvPicPr>
        <p:blipFill>
          <a:blip r:embed="rId5"/>
          <a:stretch>
            <a:fillRect/>
          </a:stretch>
        </p:blipFill>
        <p:spPr>
          <a:xfrm>
            <a:off x="7158108" y="1530823"/>
            <a:ext cx="2140708" cy="4626591"/>
          </a:xfrm>
          <a:prstGeom prst="rect">
            <a:avLst/>
          </a:prstGeom>
        </p:spPr>
      </p:pic>
    </p:spTree>
    <p:extLst>
      <p:ext uri="{BB962C8B-B14F-4D97-AF65-F5344CB8AC3E}">
        <p14:creationId xmlns:p14="http://schemas.microsoft.com/office/powerpoint/2010/main" val="96263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D186-1CEF-8842-8E87-EE5B3F2E86B7}"/>
              </a:ext>
            </a:extLst>
          </p:cNvPr>
          <p:cNvSpPr>
            <a:spLocks noGrp="1"/>
          </p:cNvSpPr>
          <p:nvPr>
            <p:ph type="title"/>
          </p:nvPr>
        </p:nvSpPr>
        <p:spPr>
          <a:xfrm>
            <a:off x="516731" y="234156"/>
            <a:ext cx="10515600" cy="1325563"/>
          </a:xfrm>
        </p:spPr>
        <p:txBody>
          <a:bodyPr/>
          <a:lstStyle/>
          <a:p>
            <a:r>
              <a:rPr lang="en-US"/>
              <a:t>Storyboard</a:t>
            </a:r>
          </a:p>
        </p:txBody>
      </p:sp>
      <p:sp>
        <p:nvSpPr>
          <p:cNvPr id="3" name="Content Placeholder 2">
            <a:extLst>
              <a:ext uri="{FF2B5EF4-FFF2-40B4-BE49-F238E27FC236}">
                <a16:creationId xmlns:a16="http://schemas.microsoft.com/office/drawing/2014/main" id="{81DD7D48-7AAB-0347-A43B-49C333D16BB5}"/>
              </a:ext>
            </a:extLst>
          </p:cNvPr>
          <p:cNvSpPr>
            <a:spLocks noGrp="1"/>
          </p:cNvSpPr>
          <p:nvPr>
            <p:ph idx="1"/>
          </p:nvPr>
        </p:nvSpPr>
        <p:spPr/>
        <p:txBody>
          <a:bodyPr/>
          <a:lstStyle/>
          <a:p>
            <a:endParaRPr lang="en-US"/>
          </a:p>
          <a:p>
            <a:endParaRPr lang="en-US"/>
          </a:p>
        </p:txBody>
      </p:sp>
      <p:pic>
        <p:nvPicPr>
          <p:cNvPr id="5" name="Picture 7" descr="Diagram, engineering drawing, schematic&#10;&#10;Description automatically generated">
            <a:extLst>
              <a:ext uri="{FF2B5EF4-FFF2-40B4-BE49-F238E27FC236}">
                <a16:creationId xmlns:a16="http://schemas.microsoft.com/office/drawing/2014/main" id="{8E84151D-440A-4A32-A598-9F803E0A3124}"/>
              </a:ext>
            </a:extLst>
          </p:cNvPr>
          <p:cNvPicPr>
            <a:picLocks noChangeAspect="1"/>
          </p:cNvPicPr>
          <p:nvPr/>
        </p:nvPicPr>
        <p:blipFill>
          <a:blip r:embed="rId2"/>
          <a:stretch>
            <a:fillRect/>
          </a:stretch>
        </p:blipFill>
        <p:spPr>
          <a:xfrm rot="-5400000">
            <a:off x="3438562" y="-162095"/>
            <a:ext cx="5314875" cy="7984330"/>
          </a:xfrm>
          <a:prstGeom prst="rect">
            <a:avLst/>
          </a:prstGeom>
        </p:spPr>
      </p:pic>
    </p:spTree>
    <p:extLst>
      <p:ext uri="{BB962C8B-B14F-4D97-AF65-F5344CB8AC3E}">
        <p14:creationId xmlns:p14="http://schemas.microsoft.com/office/powerpoint/2010/main" val="411449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99C8-197B-4711-A4D6-0EEF01D47871}"/>
              </a:ext>
            </a:extLst>
          </p:cNvPr>
          <p:cNvSpPr>
            <a:spLocks noGrp="1"/>
          </p:cNvSpPr>
          <p:nvPr>
            <p:ph type="title"/>
          </p:nvPr>
        </p:nvSpPr>
        <p:spPr/>
        <p:txBody>
          <a:bodyPr/>
          <a:lstStyle/>
          <a:p>
            <a:r>
              <a:rPr lang="en-US">
                <a:cs typeface="Aharoni"/>
              </a:rPr>
              <a:t>Prototyping Plan</a:t>
            </a:r>
            <a:endParaRPr lang="en-US"/>
          </a:p>
        </p:txBody>
      </p:sp>
      <p:sp>
        <p:nvSpPr>
          <p:cNvPr id="3" name="Content Placeholder 2">
            <a:extLst>
              <a:ext uri="{FF2B5EF4-FFF2-40B4-BE49-F238E27FC236}">
                <a16:creationId xmlns:a16="http://schemas.microsoft.com/office/drawing/2014/main" id="{B7DF529B-9437-458F-A223-F738F5ED4573}"/>
              </a:ext>
            </a:extLst>
          </p:cNvPr>
          <p:cNvSpPr>
            <a:spLocks noGrp="1"/>
          </p:cNvSpPr>
          <p:nvPr>
            <p:ph sz="half" idx="1"/>
          </p:nvPr>
        </p:nvSpPr>
        <p:spPr>
          <a:xfrm>
            <a:off x="838200" y="1677775"/>
            <a:ext cx="5181600" cy="4635666"/>
          </a:xfrm>
        </p:spPr>
        <p:txBody>
          <a:bodyPr vert="horz" lIns="91440" tIns="45720" rIns="91440" bIns="45720" rtlCol="0" anchor="t">
            <a:normAutofit lnSpcReduction="10000"/>
          </a:bodyPr>
          <a:lstStyle/>
          <a:p>
            <a:pPr marL="0" indent="0" algn="ctr">
              <a:buNone/>
            </a:pPr>
            <a:r>
              <a:rPr lang="en-US" b="1"/>
              <a:t>For the bracelet</a:t>
            </a:r>
          </a:p>
          <a:p>
            <a:r>
              <a:rPr lang="en-US"/>
              <a:t>Cut out bristol paper into strips of paper and glue them to make a thicker one</a:t>
            </a:r>
          </a:p>
          <a:p>
            <a:r>
              <a:rPr lang="en-US"/>
              <a:t>Bend it to create a circle and fix two ends of the strip with tape</a:t>
            </a:r>
          </a:p>
          <a:p>
            <a:r>
              <a:rPr lang="en-US"/>
              <a:t>Cut out icons for the buttons on the bracelet</a:t>
            </a:r>
          </a:p>
          <a:p>
            <a:r>
              <a:rPr lang="en-US"/>
              <a:t>Paint the bracelet with acrylic paint</a:t>
            </a:r>
          </a:p>
        </p:txBody>
      </p:sp>
      <p:sp>
        <p:nvSpPr>
          <p:cNvPr id="4" name="Content Placeholder 3">
            <a:extLst>
              <a:ext uri="{FF2B5EF4-FFF2-40B4-BE49-F238E27FC236}">
                <a16:creationId xmlns:a16="http://schemas.microsoft.com/office/drawing/2014/main" id="{86B22E5A-15BE-46E6-8A49-DAF4F03758A5}"/>
              </a:ext>
            </a:extLst>
          </p:cNvPr>
          <p:cNvSpPr>
            <a:spLocks noGrp="1"/>
          </p:cNvSpPr>
          <p:nvPr>
            <p:ph sz="half" idx="2"/>
          </p:nvPr>
        </p:nvSpPr>
        <p:spPr>
          <a:xfrm>
            <a:off x="6172200" y="3884162"/>
            <a:ext cx="5181600" cy="2156324"/>
          </a:xfrm>
        </p:spPr>
        <p:txBody>
          <a:bodyPr vert="horz" lIns="91440" tIns="45720" rIns="91440" bIns="45720" rtlCol="0" anchor="t">
            <a:normAutofit lnSpcReduction="10000"/>
          </a:bodyPr>
          <a:lstStyle/>
          <a:p>
            <a:pPr marL="0" indent="0" algn="ctr">
              <a:buNone/>
            </a:pPr>
            <a:r>
              <a:rPr lang="en-US" b="1"/>
              <a:t>For the app</a:t>
            </a:r>
          </a:p>
          <a:p>
            <a:r>
              <a:rPr lang="en-US"/>
              <a:t>Design the app's interface on Figma, each function of the app is displayed on a particular frame</a:t>
            </a:r>
            <a:endParaRPr lang="en-US" b="1"/>
          </a:p>
        </p:txBody>
      </p:sp>
      <p:pic>
        <p:nvPicPr>
          <p:cNvPr id="6" name="Picture 5">
            <a:extLst>
              <a:ext uri="{FF2B5EF4-FFF2-40B4-BE49-F238E27FC236}">
                <a16:creationId xmlns:a16="http://schemas.microsoft.com/office/drawing/2014/main" id="{19EC6BBC-F75E-4DD0-9D66-457A60C33C13}"/>
              </a:ext>
            </a:extLst>
          </p:cNvPr>
          <p:cNvPicPr>
            <a:picLocks noChangeAspect="1"/>
          </p:cNvPicPr>
          <p:nvPr/>
        </p:nvPicPr>
        <p:blipFill rotWithShape="1">
          <a:blip r:embed="rId2"/>
          <a:srcRect l="21034" t="7363" r="357" b="20903"/>
          <a:stretch/>
        </p:blipFill>
        <p:spPr>
          <a:xfrm>
            <a:off x="6493475" y="443390"/>
            <a:ext cx="4534340" cy="3145893"/>
          </a:xfrm>
          <a:prstGeom prst="rect">
            <a:avLst/>
          </a:prstGeom>
        </p:spPr>
      </p:pic>
    </p:spTree>
    <p:extLst>
      <p:ext uri="{BB962C8B-B14F-4D97-AF65-F5344CB8AC3E}">
        <p14:creationId xmlns:p14="http://schemas.microsoft.com/office/powerpoint/2010/main" val="1543184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45BA-FE2F-4B1A-AA94-545423721659}"/>
              </a:ext>
            </a:extLst>
          </p:cNvPr>
          <p:cNvSpPr>
            <a:spLocks noGrp="1"/>
          </p:cNvSpPr>
          <p:nvPr>
            <p:ph type="title"/>
          </p:nvPr>
        </p:nvSpPr>
        <p:spPr/>
        <p:txBody>
          <a:bodyPr/>
          <a:lstStyle/>
          <a:p>
            <a:r>
              <a:rPr lang="en-US">
                <a:cs typeface="Aharoni"/>
              </a:rPr>
              <a:t>Testing Plan</a:t>
            </a:r>
            <a:endParaRPr lang="en-US"/>
          </a:p>
        </p:txBody>
      </p:sp>
      <p:sp>
        <p:nvSpPr>
          <p:cNvPr id="3" name="Content Placeholder 2">
            <a:extLst>
              <a:ext uri="{FF2B5EF4-FFF2-40B4-BE49-F238E27FC236}">
                <a16:creationId xmlns:a16="http://schemas.microsoft.com/office/drawing/2014/main" id="{2058BB6E-E365-4A21-B6E4-E7639E206167}"/>
              </a:ext>
            </a:extLst>
          </p:cNvPr>
          <p:cNvSpPr>
            <a:spLocks noGrp="1"/>
          </p:cNvSpPr>
          <p:nvPr>
            <p:ph idx="1"/>
          </p:nvPr>
        </p:nvSpPr>
        <p:spPr/>
        <p:txBody>
          <a:bodyPr vert="horz" lIns="91440" tIns="45720" rIns="91440" bIns="45720" rtlCol="0" anchor="t">
            <a:normAutofit/>
          </a:bodyPr>
          <a:lstStyle/>
          <a:p>
            <a:r>
              <a:rPr lang="en-US"/>
              <a:t>Let some students wear the bracelet and ask them to explain the function of each button on it</a:t>
            </a:r>
          </a:p>
          <a:p>
            <a:r>
              <a:rPr lang="en-US"/>
              <a:t>Do the same thing with app interface</a:t>
            </a:r>
          </a:p>
          <a:p>
            <a:r>
              <a:rPr lang="en-US"/>
              <a:t>Ask them if they are confused of how to use the products or if they have any suggestions for their design/ functions</a:t>
            </a:r>
          </a:p>
          <a:p>
            <a:r>
              <a:rPr lang="en-US"/>
              <a:t>Continue to improve our prototype and do the testing again</a:t>
            </a:r>
          </a:p>
        </p:txBody>
      </p:sp>
    </p:spTree>
    <p:extLst>
      <p:ext uri="{BB962C8B-B14F-4D97-AF65-F5344CB8AC3E}">
        <p14:creationId xmlns:p14="http://schemas.microsoft.com/office/powerpoint/2010/main" val="51291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3EBD-4BD9-2B40-B70C-D0F83F584DA3}"/>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A76FC05A-59A7-8F4A-BBC8-5C0120D251CB}"/>
              </a:ext>
            </a:extLst>
          </p:cNvPr>
          <p:cNvSpPr>
            <a:spLocks noGrp="1"/>
          </p:cNvSpPr>
          <p:nvPr>
            <p:ph idx="1"/>
          </p:nvPr>
        </p:nvSpPr>
        <p:spPr>
          <a:xfrm>
            <a:off x="838200" y="3983421"/>
            <a:ext cx="10515600" cy="2111378"/>
          </a:xfrm>
        </p:spPr>
        <p:txBody>
          <a:bodyPr vert="horz" lIns="91440" tIns="45720" rIns="91440" bIns="45720" rtlCol="0" anchor="t">
            <a:normAutofit/>
          </a:bodyPr>
          <a:lstStyle/>
          <a:p>
            <a:pPr marL="0" indent="0">
              <a:buNone/>
            </a:pPr>
            <a:r>
              <a:rPr lang="en-US" sz="3200" b="1"/>
              <a:t>"How might we…"</a:t>
            </a:r>
          </a:p>
          <a:p>
            <a:pPr marL="0" indent="0">
              <a:buNone/>
            </a:pPr>
            <a:r>
              <a:rPr lang="en-US"/>
              <a:t>How might we help college students in Philadelphia make friends with each other and maintain their friendships at the same time?</a:t>
            </a:r>
          </a:p>
        </p:txBody>
      </p:sp>
      <p:sp>
        <p:nvSpPr>
          <p:cNvPr id="4" name="Content Placeholder 2">
            <a:extLst>
              <a:ext uri="{FF2B5EF4-FFF2-40B4-BE49-F238E27FC236}">
                <a16:creationId xmlns:a16="http://schemas.microsoft.com/office/drawing/2014/main" id="{82AB745C-346C-E942-9A47-2CC086DF7032}"/>
              </a:ext>
            </a:extLst>
          </p:cNvPr>
          <p:cNvSpPr txBox="1">
            <a:spLocks/>
          </p:cNvSpPr>
          <p:nvPr/>
        </p:nvSpPr>
        <p:spPr>
          <a:xfrm>
            <a:off x="838200" y="1734208"/>
            <a:ext cx="10515600" cy="17019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5" name="TextBox 4">
            <a:extLst>
              <a:ext uri="{FF2B5EF4-FFF2-40B4-BE49-F238E27FC236}">
                <a16:creationId xmlns:a16="http://schemas.microsoft.com/office/drawing/2014/main" id="{D0597517-7B0F-CB47-A1B8-FF3BA344CDE8}"/>
              </a:ext>
            </a:extLst>
          </p:cNvPr>
          <p:cNvSpPr txBox="1"/>
          <p:nvPr/>
        </p:nvSpPr>
        <p:spPr>
          <a:xfrm>
            <a:off x="838200" y="1425655"/>
            <a:ext cx="10425897" cy="2246769"/>
          </a:xfrm>
          <a:prstGeom prst="rect">
            <a:avLst/>
          </a:prstGeom>
          <a:noFill/>
        </p:spPr>
        <p:txBody>
          <a:bodyPr wrap="square" lIns="91440" tIns="45720" rIns="91440" bIns="45720" rtlCol="0" anchor="t">
            <a:spAutoFit/>
          </a:bodyPr>
          <a:lstStyle/>
          <a:p>
            <a:r>
              <a:rPr lang="en-US" sz="2800">
                <a:ea typeface="+mn-lt"/>
                <a:cs typeface="+mn-lt"/>
              </a:rPr>
              <a:t>College students struggle with converting acquaintances into friends and maintain a lasting relationship with friends due to difficult schedules and lack of opportunities to connect with students. Uni-</a:t>
            </a:r>
            <a:r>
              <a:rPr lang="en-US" sz="2800" err="1">
                <a:ea typeface="+mn-lt"/>
                <a:cs typeface="+mn-lt"/>
              </a:rPr>
              <a:t>fy</a:t>
            </a:r>
            <a:r>
              <a:rPr lang="en-US" sz="2800">
                <a:ea typeface="+mn-lt"/>
                <a:cs typeface="+mn-lt"/>
              </a:rPr>
              <a:t> would aim at helping students navigate their social life more seamlessly and form meaningful bonds easily. </a:t>
            </a:r>
            <a:endParaRPr lang="en-US" sz="2800"/>
          </a:p>
        </p:txBody>
      </p:sp>
    </p:spTree>
    <p:extLst>
      <p:ext uri="{BB962C8B-B14F-4D97-AF65-F5344CB8AC3E}">
        <p14:creationId xmlns:p14="http://schemas.microsoft.com/office/powerpoint/2010/main" val="2607222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7B29F9-E8FC-EE48-B168-48CB43BB221B}"/>
              </a:ext>
            </a:extLst>
          </p:cNvPr>
          <p:cNvSpPr>
            <a:spLocks noGrp="1"/>
          </p:cNvSpPr>
          <p:nvPr>
            <p:ph type="title"/>
          </p:nvPr>
        </p:nvSpPr>
        <p:spPr>
          <a:xfrm>
            <a:off x="644561" y="2744662"/>
            <a:ext cx="6589707" cy="2387600"/>
          </a:xfrm>
        </p:spPr>
        <p:txBody>
          <a:bodyPr vert="horz" lIns="91440" tIns="45720" rIns="91440" bIns="45720" rtlCol="0" anchor="b">
            <a:normAutofit/>
          </a:bodyPr>
          <a:lstStyle/>
          <a:p>
            <a:r>
              <a:rPr lang="en-US" sz="6000" kern="1200">
                <a:solidFill>
                  <a:srgbClr val="FFFFFF"/>
                </a:solidFill>
                <a:latin typeface="+mj-lt"/>
                <a:ea typeface="+mj-ea"/>
                <a:cs typeface="+mj-cs"/>
              </a:rPr>
              <a:t>Marketing</a:t>
            </a:r>
          </a:p>
        </p:txBody>
      </p:sp>
      <p:sp>
        <p:nvSpPr>
          <p:cNvPr id="26" name="Freeform: Shape 25">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9A5A75-7CED-8445-8661-A76D10ADD21A}"/>
              </a:ext>
            </a:extLst>
          </p:cNvPr>
          <p:cNvSpPr txBox="1"/>
          <p:nvPr/>
        </p:nvSpPr>
        <p:spPr>
          <a:xfrm>
            <a:off x="644561" y="5170836"/>
            <a:ext cx="4513470" cy="369332"/>
          </a:xfrm>
          <a:prstGeom prst="rect">
            <a:avLst/>
          </a:prstGeom>
          <a:noFill/>
        </p:spPr>
        <p:txBody>
          <a:bodyPr wrap="square" rtlCol="0">
            <a:spAutoFit/>
          </a:bodyPr>
          <a:lstStyle/>
          <a:p>
            <a:r>
              <a:rPr lang="en-US">
                <a:solidFill>
                  <a:schemeClr val="bg1"/>
                </a:solidFill>
              </a:rPr>
              <a:t>Advertising + Purchasing</a:t>
            </a:r>
          </a:p>
        </p:txBody>
      </p:sp>
    </p:spTree>
    <p:extLst>
      <p:ext uri="{BB962C8B-B14F-4D97-AF65-F5344CB8AC3E}">
        <p14:creationId xmlns:p14="http://schemas.microsoft.com/office/powerpoint/2010/main" val="251954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CFC9-9716-AA44-BAFD-586B2D61EE75}"/>
              </a:ext>
            </a:extLst>
          </p:cNvPr>
          <p:cNvSpPr>
            <a:spLocks noGrp="1"/>
          </p:cNvSpPr>
          <p:nvPr>
            <p:ph type="title"/>
          </p:nvPr>
        </p:nvSpPr>
        <p:spPr>
          <a:xfrm>
            <a:off x="838200" y="252866"/>
            <a:ext cx="10515600" cy="1325563"/>
          </a:xfrm>
        </p:spPr>
        <p:txBody>
          <a:bodyPr/>
          <a:lstStyle/>
          <a:p>
            <a:r>
              <a:rPr lang="en-US" dirty="0"/>
              <a:t>Market Research</a:t>
            </a:r>
          </a:p>
        </p:txBody>
      </p:sp>
      <p:pic>
        <p:nvPicPr>
          <p:cNvPr id="6" name="Content Placeholder 5" descr="Graphical user interface, application&#10;&#10;Description automatically generated">
            <a:extLst>
              <a:ext uri="{FF2B5EF4-FFF2-40B4-BE49-F238E27FC236}">
                <a16:creationId xmlns:a16="http://schemas.microsoft.com/office/drawing/2014/main" id="{E781A0F1-CBA6-3540-85E1-7201DD2AE079}"/>
              </a:ext>
            </a:extLst>
          </p:cNvPr>
          <p:cNvPicPr>
            <a:picLocks noGrp="1" noChangeAspect="1"/>
          </p:cNvPicPr>
          <p:nvPr>
            <p:ph sz="half" idx="1"/>
          </p:nvPr>
        </p:nvPicPr>
        <p:blipFill rotWithShape="1">
          <a:blip r:embed="rId2"/>
          <a:srcRect b="2607"/>
          <a:stretch/>
        </p:blipFill>
        <p:spPr>
          <a:xfrm>
            <a:off x="0" y="1146349"/>
            <a:ext cx="8369176" cy="5213812"/>
          </a:xfrm>
        </p:spPr>
      </p:pic>
      <p:sp>
        <p:nvSpPr>
          <p:cNvPr id="4" name="Content Placeholder 3">
            <a:extLst>
              <a:ext uri="{FF2B5EF4-FFF2-40B4-BE49-F238E27FC236}">
                <a16:creationId xmlns:a16="http://schemas.microsoft.com/office/drawing/2014/main" id="{279B9490-7BA6-064B-8377-68080965FD89}"/>
              </a:ext>
            </a:extLst>
          </p:cNvPr>
          <p:cNvSpPr>
            <a:spLocks noGrp="1"/>
          </p:cNvSpPr>
          <p:nvPr>
            <p:ph sz="half" idx="2"/>
          </p:nvPr>
        </p:nvSpPr>
        <p:spPr>
          <a:xfrm>
            <a:off x="7360466" y="1825624"/>
            <a:ext cx="3993333" cy="3624561"/>
          </a:xfrm>
        </p:spPr>
        <p:txBody>
          <a:bodyPr/>
          <a:lstStyle/>
          <a:p>
            <a:r>
              <a:rPr lang="en-US" b="1" dirty="0"/>
              <a:t>Apple Watch</a:t>
            </a:r>
          </a:p>
          <a:p>
            <a:r>
              <a:rPr lang="en-US" dirty="0"/>
              <a:t>Features</a:t>
            </a:r>
          </a:p>
          <a:p>
            <a:pPr lvl="1"/>
            <a:r>
              <a:rPr lang="en-US" dirty="0"/>
              <a:t>Time</a:t>
            </a:r>
          </a:p>
          <a:p>
            <a:pPr lvl="1"/>
            <a:r>
              <a:rPr lang="en-US" dirty="0"/>
              <a:t>Messaging</a:t>
            </a:r>
          </a:p>
          <a:p>
            <a:pPr lvl="1"/>
            <a:r>
              <a:rPr lang="en-US" dirty="0"/>
              <a:t>Vitals</a:t>
            </a:r>
          </a:p>
          <a:p>
            <a:pPr lvl="1"/>
            <a:r>
              <a:rPr lang="en-US" dirty="0"/>
              <a:t>Paired with an iPhone</a:t>
            </a:r>
          </a:p>
          <a:p>
            <a:r>
              <a:rPr lang="en-US" dirty="0">
                <a:solidFill>
                  <a:schemeClr val="accent1"/>
                </a:solidFill>
              </a:rPr>
              <a:t>Price: $199-$399</a:t>
            </a:r>
          </a:p>
        </p:txBody>
      </p:sp>
    </p:spTree>
    <p:extLst>
      <p:ext uri="{BB962C8B-B14F-4D97-AF65-F5344CB8AC3E}">
        <p14:creationId xmlns:p14="http://schemas.microsoft.com/office/powerpoint/2010/main" val="345521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imeline&#10;&#10;Description automatically generated">
            <a:extLst>
              <a:ext uri="{FF2B5EF4-FFF2-40B4-BE49-F238E27FC236}">
                <a16:creationId xmlns:a16="http://schemas.microsoft.com/office/drawing/2014/main" id="{318A9E04-EC05-C243-8D15-B710A232A2DD}"/>
              </a:ext>
            </a:extLst>
          </p:cNvPr>
          <p:cNvPicPr>
            <a:picLocks noGrp="1" noChangeAspect="1"/>
          </p:cNvPicPr>
          <p:nvPr>
            <p:ph sz="half" idx="1"/>
          </p:nvPr>
        </p:nvPicPr>
        <p:blipFill rotWithShape="1">
          <a:blip r:embed="rId2"/>
          <a:srcRect l="5452"/>
          <a:stretch/>
        </p:blipFill>
        <p:spPr>
          <a:xfrm>
            <a:off x="0" y="812800"/>
            <a:ext cx="11013440" cy="5671656"/>
          </a:xfrm>
        </p:spPr>
      </p:pic>
      <p:sp>
        <p:nvSpPr>
          <p:cNvPr id="2" name="Title 1">
            <a:extLst>
              <a:ext uri="{FF2B5EF4-FFF2-40B4-BE49-F238E27FC236}">
                <a16:creationId xmlns:a16="http://schemas.microsoft.com/office/drawing/2014/main" id="{4967CFC9-9716-AA44-BAFD-586B2D61EE75}"/>
              </a:ext>
            </a:extLst>
          </p:cNvPr>
          <p:cNvSpPr>
            <a:spLocks noGrp="1"/>
          </p:cNvSpPr>
          <p:nvPr>
            <p:ph type="title"/>
          </p:nvPr>
        </p:nvSpPr>
        <p:spPr>
          <a:xfrm>
            <a:off x="838200" y="252866"/>
            <a:ext cx="10515600" cy="1325563"/>
          </a:xfrm>
        </p:spPr>
        <p:txBody>
          <a:bodyPr/>
          <a:lstStyle/>
          <a:p>
            <a:r>
              <a:rPr lang="en-US" dirty="0"/>
              <a:t>Market Research Continued</a:t>
            </a:r>
          </a:p>
        </p:txBody>
      </p:sp>
      <p:sp>
        <p:nvSpPr>
          <p:cNvPr id="4" name="Content Placeholder 3">
            <a:extLst>
              <a:ext uri="{FF2B5EF4-FFF2-40B4-BE49-F238E27FC236}">
                <a16:creationId xmlns:a16="http://schemas.microsoft.com/office/drawing/2014/main" id="{279B9490-7BA6-064B-8377-68080965FD89}"/>
              </a:ext>
            </a:extLst>
          </p:cNvPr>
          <p:cNvSpPr>
            <a:spLocks noGrp="1"/>
          </p:cNvSpPr>
          <p:nvPr>
            <p:ph sz="half" idx="2"/>
          </p:nvPr>
        </p:nvSpPr>
        <p:spPr>
          <a:xfrm>
            <a:off x="7360466" y="1825624"/>
            <a:ext cx="3993333" cy="3624561"/>
          </a:xfrm>
        </p:spPr>
        <p:txBody>
          <a:bodyPr/>
          <a:lstStyle/>
          <a:p>
            <a:r>
              <a:rPr lang="en-US" b="1" dirty="0"/>
              <a:t>Fitbit Smartwatch</a:t>
            </a:r>
          </a:p>
          <a:p>
            <a:r>
              <a:rPr lang="en-US" dirty="0"/>
              <a:t>Features</a:t>
            </a:r>
          </a:p>
          <a:p>
            <a:pPr lvl="1"/>
            <a:r>
              <a:rPr lang="en-US" dirty="0"/>
              <a:t>Time</a:t>
            </a:r>
          </a:p>
          <a:p>
            <a:pPr lvl="1"/>
            <a:r>
              <a:rPr lang="en-US" dirty="0"/>
              <a:t>Personalized Data</a:t>
            </a:r>
          </a:p>
          <a:p>
            <a:pPr lvl="1"/>
            <a:r>
              <a:rPr lang="en-US" dirty="0"/>
              <a:t>Extensive Health Vitals</a:t>
            </a:r>
          </a:p>
          <a:p>
            <a:r>
              <a:rPr lang="en-US" dirty="0">
                <a:solidFill>
                  <a:schemeClr val="accent1"/>
                </a:solidFill>
              </a:rPr>
              <a:t>Reg. Price: $179-$299</a:t>
            </a:r>
          </a:p>
        </p:txBody>
      </p:sp>
    </p:spTree>
    <p:extLst>
      <p:ext uri="{BB962C8B-B14F-4D97-AF65-F5344CB8AC3E}">
        <p14:creationId xmlns:p14="http://schemas.microsoft.com/office/powerpoint/2010/main" val="274748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5">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145BBA-3B7A-744D-8119-355398D1977D}"/>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sz="4400" kern="1200">
                <a:solidFill>
                  <a:schemeClr val="tx1"/>
                </a:solidFill>
                <a:latin typeface="+mj-lt"/>
                <a:ea typeface="+mj-ea"/>
                <a:cs typeface="+mj-cs"/>
              </a:rPr>
              <a:t>Advertising</a:t>
            </a:r>
          </a:p>
        </p:txBody>
      </p:sp>
      <p:sp>
        <p:nvSpPr>
          <p:cNvPr id="5" name="TextBox 4">
            <a:extLst>
              <a:ext uri="{FF2B5EF4-FFF2-40B4-BE49-F238E27FC236}">
                <a16:creationId xmlns:a16="http://schemas.microsoft.com/office/drawing/2014/main" id="{FF0B20A6-71B0-2944-8769-98414D7863CC}"/>
              </a:ext>
            </a:extLst>
          </p:cNvPr>
          <p:cNvSpPr txBox="1"/>
          <p:nvPr/>
        </p:nvSpPr>
        <p:spPr>
          <a:xfrm>
            <a:off x="838201" y="1805056"/>
            <a:ext cx="5257800" cy="419252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a:t>In or near Drexel, University of Pennsylvania, Temple, and other Philadelphia college campuses</a:t>
            </a:r>
          </a:p>
          <a:p>
            <a:pPr marL="57150">
              <a:lnSpc>
                <a:spcPct val="90000"/>
              </a:lnSpc>
              <a:spcAft>
                <a:spcPts val="600"/>
              </a:spcAft>
            </a:pPr>
            <a:endParaRPr lang="en-US" sz="2400"/>
          </a:p>
          <a:p>
            <a:pPr marL="285750" indent="-228600">
              <a:lnSpc>
                <a:spcPct val="90000"/>
              </a:lnSpc>
              <a:spcAft>
                <a:spcPts val="600"/>
              </a:spcAft>
              <a:buFont typeface="Arial" panose="020B0604020202020204" pitchFamily="34" charset="0"/>
              <a:buChar char="•"/>
            </a:pPr>
            <a:r>
              <a:rPr lang="en-US" sz="2400"/>
              <a:t>High traffic areas such as Market Street</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r>
              <a:rPr lang="en-US" sz="2400"/>
              <a:t>Online ads on Instagram, seen by users in geographical Philadelphia region, aged 18-22</a:t>
            </a:r>
          </a:p>
        </p:txBody>
      </p:sp>
      <p:pic>
        <p:nvPicPr>
          <p:cNvPr id="4" name="Content Placeholder 3">
            <a:extLst>
              <a:ext uri="{FF2B5EF4-FFF2-40B4-BE49-F238E27FC236}">
                <a16:creationId xmlns:a16="http://schemas.microsoft.com/office/drawing/2014/main" id="{FC3CEB6D-9293-174B-838C-1DF70753FB1F}"/>
              </a:ext>
            </a:extLst>
          </p:cNvPr>
          <p:cNvPicPr>
            <a:picLocks noGrp="1" noChangeAspect="1"/>
          </p:cNvPicPr>
          <p:nvPr>
            <p:ph idx="1"/>
          </p:nvPr>
        </p:nvPicPr>
        <p:blipFill rotWithShape="1">
          <a:blip r:embed="rId2"/>
          <a:srcRect l="4709" r="36434"/>
          <a:stretch/>
        </p:blipFill>
        <p:spPr>
          <a:xfrm>
            <a:off x="6541053" y="806106"/>
            <a:ext cx="4777381" cy="507308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6189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E7CF-6FDE-8240-9948-ECCFE14B0A55}"/>
              </a:ext>
            </a:extLst>
          </p:cNvPr>
          <p:cNvSpPr>
            <a:spLocks noGrp="1"/>
          </p:cNvSpPr>
          <p:nvPr>
            <p:ph type="title"/>
          </p:nvPr>
        </p:nvSpPr>
        <p:spPr/>
        <p:txBody>
          <a:bodyPr/>
          <a:lstStyle/>
          <a:p>
            <a:r>
              <a:rPr lang="en-US" dirty="0"/>
              <a:t>Purchasing</a:t>
            </a:r>
          </a:p>
        </p:txBody>
      </p:sp>
      <p:sp>
        <p:nvSpPr>
          <p:cNvPr id="3" name="Content Placeholder 2">
            <a:extLst>
              <a:ext uri="{FF2B5EF4-FFF2-40B4-BE49-F238E27FC236}">
                <a16:creationId xmlns:a16="http://schemas.microsoft.com/office/drawing/2014/main" id="{A8EC6336-5623-344C-969C-8B41125ABA5D}"/>
              </a:ext>
            </a:extLst>
          </p:cNvPr>
          <p:cNvSpPr>
            <a:spLocks noGrp="1"/>
          </p:cNvSpPr>
          <p:nvPr>
            <p:ph idx="1"/>
          </p:nvPr>
        </p:nvSpPr>
        <p:spPr>
          <a:xfrm>
            <a:off x="838200" y="2092035"/>
            <a:ext cx="4828309" cy="3934692"/>
          </a:xfrm>
        </p:spPr>
        <p:txBody>
          <a:bodyPr>
            <a:normAutofit/>
          </a:bodyPr>
          <a:lstStyle/>
          <a:p>
            <a:r>
              <a:rPr lang="en-US"/>
              <a:t>Available for free </a:t>
            </a:r>
          </a:p>
          <a:p>
            <a:pPr marL="0" indent="0">
              <a:buNone/>
            </a:pPr>
            <a:endParaRPr lang="en-US"/>
          </a:p>
          <a:p>
            <a:r>
              <a:rPr lang="en-US"/>
              <a:t>Located on the app store for iPhone users</a:t>
            </a:r>
          </a:p>
          <a:p>
            <a:endParaRPr lang="en-US"/>
          </a:p>
          <a:p>
            <a:r>
              <a:rPr lang="en-US"/>
              <a:t>Located on the Google Play Store for Android users</a:t>
            </a:r>
          </a:p>
          <a:p>
            <a:endParaRPr lang="en-US"/>
          </a:p>
          <a:p>
            <a:endParaRPr lang="en-US"/>
          </a:p>
        </p:txBody>
      </p:sp>
      <p:sp>
        <p:nvSpPr>
          <p:cNvPr id="4" name="TextBox 3">
            <a:extLst>
              <a:ext uri="{FF2B5EF4-FFF2-40B4-BE49-F238E27FC236}">
                <a16:creationId xmlns:a16="http://schemas.microsoft.com/office/drawing/2014/main" id="{B31FE013-3FA3-B343-95BA-4C1497EF17A6}"/>
              </a:ext>
            </a:extLst>
          </p:cNvPr>
          <p:cNvSpPr txBox="1"/>
          <p:nvPr/>
        </p:nvSpPr>
        <p:spPr>
          <a:xfrm>
            <a:off x="2043946" y="1429078"/>
            <a:ext cx="891591" cy="523220"/>
          </a:xfrm>
          <a:prstGeom prst="rect">
            <a:avLst/>
          </a:prstGeom>
          <a:noFill/>
        </p:spPr>
        <p:txBody>
          <a:bodyPr wrap="none" rtlCol="0">
            <a:spAutoFit/>
          </a:bodyPr>
          <a:lstStyle/>
          <a:p>
            <a:r>
              <a:rPr lang="en-US" sz="2800" u="sng"/>
              <a:t>App</a:t>
            </a:r>
          </a:p>
        </p:txBody>
      </p:sp>
      <p:sp>
        <p:nvSpPr>
          <p:cNvPr id="5" name="TextBox 4">
            <a:extLst>
              <a:ext uri="{FF2B5EF4-FFF2-40B4-BE49-F238E27FC236}">
                <a16:creationId xmlns:a16="http://schemas.microsoft.com/office/drawing/2014/main" id="{2EB94919-ACED-0A42-9423-EBCE8E8AA328}"/>
              </a:ext>
            </a:extLst>
          </p:cNvPr>
          <p:cNvSpPr txBox="1"/>
          <p:nvPr/>
        </p:nvSpPr>
        <p:spPr>
          <a:xfrm>
            <a:off x="8177032" y="1429078"/>
            <a:ext cx="1525226" cy="523220"/>
          </a:xfrm>
          <a:prstGeom prst="rect">
            <a:avLst/>
          </a:prstGeom>
          <a:noFill/>
        </p:spPr>
        <p:txBody>
          <a:bodyPr wrap="none" rtlCol="0">
            <a:spAutoFit/>
          </a:bodyPr>
          <a:lstStyle/>
          <a:p>
            <a:r>
              <a:rPr lang="en-US" sz="2800" u="sng"/>
              <a:t>Bracelet</a:t>
            </a:r>
          </a:p>
        </p:txBody>
      </p:sp>
      <p:sp>
        <p:nvSpPr>
          <p:cNvPr id="6" name="Content Placeholder 2">
            <a:extLst>
              <a:ext uri="{FF2B5EF4-FFF2-40B4-BE49-F238E27FC236}">
                <a16:creationId xmlns:a16="http://schemas.microsoft.com/office/drawing/2014/main" id="{C1276936-18FA-0F45-8DC6-3974CCD67CE0}"/>
              </a:ext>
            </a:extLst>
          </p:cNvPr>
          <p:cNvSpPr txBox="1">
            <a:spLocks/>
          </p:cNvSpPr>
          <p:nvPr/>
        </p:nvSpPr>
        <p:spPr>
          <a:xfrm>
            <a:off x="6525491" y="2092035"/>
            <a:ext cx="4828309" cy="359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Content Placeholder 2">
            <a:extLst>
              <a:ext uri="{FF2B5EF4-FFF2-40B4-BE49-F238E27FC236}">
                <a16:creationId xmlns:a16="http://schemas.microsoft.com/office/drawing/2014/main" id="{C92C6E79-DEF5-374C-9B0D-18C7A4AD3E5C}"/>
              </a:ext>
            </a:extLst>
          </p:cNvPr>
          <p:cNvSpPr txBox="1">
            <a:spLocks/>
          </p:cNvSpPr>
          <p:nvPr/>
        </p:nvSpPr>
        <p:spPr>
          <a:xfrm>
            <a:off x="6338455" y="2092035"/>
            <a:ext cx="5202381" cy="3934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Available for $149.99</a:t>
            </a:r>
          </a:p>
          <a:p>
            <a:pPr marL="0" indent="0">
              <a:buFont typeface="Arial" panose="020B0604020202020204" pitchFamily="34" charset="0"/>
              <a:buNone/>
            </a:pPr>
            <a:endParaRPr lang="en-US" dirty="0"/>
          </a:p>
          <a:p>
            <a:r>
              <a:rPr lang="en-US" dirty="0"/>
              <a:t>Located at Barnes &amp; Noble, (college-specific bookstores)</a:t>
            </a:r>
          </a:p>
          <a:p>
            <a:endParaRPr lang="en-US" dirty="0"/>
          </a:p>
          <a:p>
            <a:r>
              <a:rPr lang="en-US" dirty="0"/>
              <a:t>Online on Amazon and the official Uni-</a:t>
            </a:r>
            <a:r>
              <a:rPr lang="en-US" dirty="0" err="1"/>
              <a:t>Fy</a:t>
            </a:r>
            <a:r>
              <a:rPr lang="en-US" dirty="0"/>
              <a:t> website and app</a:t>
            </a:r>
          </a:p>
          <a:p>
            <a:endParaRPr lang="en-US" dirty="0"/>
          </a:p>
        </p:txBody>
      </p:sp>
    </p:spTree>
    <p:extLst>
      <p:ext uri="{BB962C8B-B14F-4D97-AF65-F5344CB8AC3E}">
        <p14:creationId xmlns:p14="http://schemas.microsoft.com/office/powerpoint/2010/main" val="398255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90DD-E485-4852-A742-C51B161BE130}"/>
              </a:ext>
            </a:extLst>
          </p:cNvPr>
          <p:cNvSpPr>
            <a:spLocks noGrp="1"/>
          </p:cNvSpPr>
          <p:nvPr>
            <p:ph type="title"/>
          </p:nvPr>
        </p:nvSpPr>
        <p:spPr/>
        <p:txBody>
          <a:bodyPr/>
          <a:lstStyle/>
          <a:p>
            <a:r>
              <a:rPr lang="en-US">
                <a:cs typeface="Aharoni"/>
              </a:rPr>
              <a:t>Project Goal</a:t>
            </a:r>
            <a:endParaRPr lang="en-US"/>
          </a:p>
        </p:txBody>
      </p:sp>
      <p:sp>
        <p:nvSpPr>
          <p:cNvPr id="3" name="Content Placeholder 2">
            <a:extLst>
              <a:ext uri="{FF2B5EF4-FFF2-40B4-BE49-F238E27FC236}">
                <a16:creationId xmlns:a16="http://schemas.microsoft.com/office/drawing/2014/main" id="{F4E87423-67BF-46B3-BFD9-D6555AD2B769}"/>
              </a:ext>
            </a:extLst>
          </p:cNvPr>
          <p:cNvSpPr>
            <a:spLocks noGrp="1"/>
          </p:cNvSpPr>
          <p:nvPr>
            <p:ph idx="1"/>
          </p:nvPr>
        </p:nvSpPr>
        <p:spPr/>
        <p:txBody>
          <a:bodyPr vert="horz" lIns="91440" tIns="45720" rIns="91440" bIns="45720" rtlCol="0" anchor="t">
            <a:normAutofit/>
          </a:bodyPr>
          <a:lstStyle/>
          <a:p>
            <a:r>
              <a:rPr lang="en-US"/>
              <a:t>We want to research on how satisfied the students are with </a:t>
            </a:r>
            <a:r>
              <a:rPr lang="en-US" dirty="0"/>
              <a:t>their social relationships in college, what problems they are facing and help them solve these issues.</a:t>
            </a:r>
          </a:p>
          <a:p>
            <a:pPr marL="0" indent="0">
              <a:buNone/>
            </a:pPr>
            <a:endParaRPr lang="en-US"/>
          </a:p>
          <a:p>
            <a:r>
              <a:rPr lang="en-US"/>
              <a:t>By designing a multimedia product, we aim to help college students in Philly connect with each other more easily and expand their social network, while building some tight-knit friendships, so that they can improve their social life better.</a:t>
            </a:r>
          </a:p>
        </p:txBody>
      </p:sp>
    </p:spTree>
    <p:extLst>
      <p:ext uri="{BB962C8B-B14F-4D97-AF65-F5344CB8AC3E}">
        <p14:creationId xmlns:p14="http://schemas.microsoft.com/office/powerpoint/2010/main" val="111854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BF8B98-76E7-5444-9728-AE280DE14697}"/>
              </a:ext>
            </a:extLst>
          </p:cNvPr>
          <p:cNvSpPr>
            <a:spLocks noGrp="1"/>
          </p:cNvSpPr>
          <p:nvPr>
            <p:ph type="title"/>
          </p:nvPr>
        </p:nvSpPr>
        <p:spPr>
          <a:xfrm>
            <a:off x="3315031" y="1675961"/>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How We Got There</a:t>
            </a:r>
          </a:p>
        </p:txBody>
      </p:sp>
      <p:sp>
        <p:nvSpPr>
          <p:cNvPr id="20" name="Arc 1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2">
                <a:lumMod val="75000"/>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0F22416-2739-6D4C-959E-5EFF4455D9D6}"/>
              </a:ext>
            </a:extLst>
          </p:cNvPr>
          <p:cNvSpPr txBox="1"/>
          <p:nvPr/>
        </p:nvSpPr>
        <p:spPr>
          <a:xfrm>
            <a:off x="4513098" y="4379807"/>
            <a:ext cx="3165803" cy="369332"/>
          </a:xfrm>
          <a:prstGeom prst="rect">
            <a:avLst/>
          </a:prstGeom>
          <a:noFill/>
        </p:spPr>
        <p:txBody>
          <a:bodyPr wrap="none" rtlCol="0">
            <a:spAutoFit/>
          </a:bodyPr>
          <a:lstStyle/>
          <a:p>
            <a:r>
              <a:rPr lang="en-US"/>
              <a:t>Research Process + Findings</a:t>
            </a:r>
          </a:p>
        </p:txBody>
      </p:sp>
    </p:spTree>
    <p:extLst>
      <p:ext uri="{BB962C8B-B14F-4D97-AF65-F5344CB8AC3E}">
        <p14:creationId xmlns:p14="http://schemas.microsoft.com/office/powerpoint/2010/main" val="344538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13F2-B7EB-6E4C-93F3-C1D00DB64B19}"/>
              </a:ext>
            </a:extLst>
          </p:cNvPr>
          <p:cNvSpPr>
            <a:spLocks noGrp="1"/>
          </p:cNvSpPr>
          <p:nvPr>
            <p:ph type="title"/>
          </p:nvPr>
        </p:nvSpPr>
        <p:spPr/>
        <p:txBody>
          <a:bodyPr/>
          <a:lstStyle/>
          <a:p>
            <a:r>
              <a:rPr lang="en-US"/>
              <a:t>Community and Target Audience</a:t>
            </a:r>
          </a:p>
        </p:txBody>
      </p:sp>
      <p:pic>
        <p:nvPicPr>
          <p:cNvPr id="5" name="Content Placeholder 4" descr="A picture containing text, sign&#10;&#10;Description automatically generated">
            <a:extLst>
              <a:ext uri="{FF2B5EF4-FFF2-40B4-BE49-F238E27FC236}">
                <a16:creationId xmlns:a16="http://schemas.microsoft.com/office/drawing/2014/main" id="{D36EBBEF-F0A1-9645-9AFC-D20DC56B067A}"/>
              </a:ext>
            </a:extLst>
          </p:cNvPr>
          <p:cNvPicPr>
            <a:picLocks noGrp="1" noChangeAspect="1"/>
          </p:cNvPicPr>
          <p:nvPr>
            <p:ph idx="1"/>
          </p:nvPr>
        </p:nvPicPr>
        <p:blipFill>
          <a:blip r:embed="rId2"/>
          <a:stretch>
            <a:fillRect/>
          </a:stretch>
        </p:blipFill>
        <p:spPr>
          <a:xfrm>
            <a:off x="3355092" y="1745880"/>
            <a:ext cx="3177293" cy="3859213"/>
          </a:xfrm>
        </p:spPr>
      </p:pic>
      <p:pic>
        <p:nvPicPr>
          <p:cNvPr id="7" name="Picture 6" descr="Diagram&#10;&#10;Description automatically generated">
            <a:extLst>
              <a:ext uri="{FF2B5EF4-FFF2-40B4-BE49-F238E27FC236}">
                <a16:creationId xmlns:a16="http://schemas.microsoft.com/office/drawing/2014/main" id="{7A6F52C6-9E99-F846-8285-4054DB349298}"/>
              </a:ext>
            </a:extLst>
          </p:cNvPr>
          <p:cNvPicPr>
            <a:picLocks noChangeAspect="1"/>
          </p:cNvPicPr>
          <p:nvPr/>
        </p:nvPicPr>
        <p:blipFill>
          <a:blip r:embed="rId3"/>
          <a:stretch>
            <a:fillRect/>
          </a:stretch>
        </p:blipFill>
        <p:spPr>
          <a:xfrm>
            <a:off x="174383" y="1745880"/>
            <a:ext cx="2930084" cy="3859213"/>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35545DB4-017A-314E-922A-A0DB0CA59C83}"/>
              </a:ext>
            </a:extLst>
          </p:cNvPr>
          <p:cNvPicPr>
            <a:picLocks noChangeAspect="1"/>
          </p:cNvPicPr>
          <p:nvPr/>
        </p:nvPicPr>
        <p:blipFill>
          <a:blip r:embed="rId4"/>
          <a:stretch>
            <a:fillRect/>
          </a:stretch>
        </p:blipFill>
        <p:spPr>
          <a:xfrm>
            <a:off x="6868091" y="1745880"/>
            <a:ext cx="5312094" cy="3859213"/>
          </a:xfrm>
          <a:prstGeom prst="rect">
            <a:avLst/>
          </a:prstGeom>
        </p:spPr>
      </p:pic>
      <p:sp>
        <p:nvSpPr>
          <p:cNvPr id="10" name="TextBox 9">
            <a:extLst>
              <a:ext uri="{FF2B5EF4-FFF2-40B4-BE49-F238E27FC236}">
                <a16:creationId xmlns:a16="http://schemas.microsoft.com/office/drawing/2014/main" id="{4C84ACB9-3320-6345-B265-0B06551F3105}"/>
              </a:ext>
            </a:extLst>
          </p:cNvPr>
          <p:cNvSpPr txBox="1"/>
          <p:nvPr/>
        </p:nvSpPr>
        <p:spPr>
          <a:xfrm>
            <a:off x="2411177" y="6123543"/>
            <a:ext cx="7369646" cy="369332"/>
          </a:xfrm>
          <a:prstGeom prst="rect">
            <a:avLst/>
          </a:prstGeom>
          <a:noFill/>
        </p:spPr>
        <p:txBody>
          <a:bodyPr wrap="none" rtlCol="0">
            <a:spAutoFit/>
          </a:bodyPr>
          <a:lstStyle/>
          <a:p>
            <a:r>
              <a:rPr lang="en-US"/>
              <a:t>Narrowing down from community to target audience to user persona</a:t>
            </a:r>
          </a:p>
        </p:txBody>
      </p:sp>
    </p:spTree>
    <p:extLst>
      <p:ext uri="{BB962C8B-B14F-4D97-AF65-F5344CB8AC3E}">
        <p14:creationId xmlns:p14="http://schemas.microsoft.com/office/powerpoint/2010/main" val="155740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EEBCE6-B0A1-2949-91C6-A1F9D18DB41B}"/>
              </a:ext>
            </a:extLst>
          </p:cNvPr>
          <p:cNvSpPr>
            <a:spLocks noGrp="1"/>
          </p:cNvSpPr>
          <p:nvPr>
            <p:ph type="title"/>
          </p:nvPr>
        </p:nvSpPr>
        <p:spPr>
          <a:xfrm>
            <a:off x="838200" y="365125"/>
            <a:ext cx="5558489" cy="1325563"/>
          </a:xfrm>
        </p:spPr>
        <p:txBody>
          <a:bodyPr>
            <a:normAutofit/>
          </a:bodyPr>
          <a:lstStyle/>
          <a:p>
            <a:r>
              <a:rPr lang="en-US"/>
              <a:t>Methods of Research</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29DB11-DADE-E349-BC87-A086BB81BF56}"/>
              </a:ext>
            </a:extLst>
          </p:cNvPr>
          <p:cNvSpPr>
            <a:spLocks noGrp="1"/>
          </p:cNvSpPr>
          <p:nvPr>
            <p:ph idx="1"/>
          </p:nvPr>
        </p:nvSpPr>
        <p:spPr>
          <a:xfrm>
            <a:off x="838201" y="1550992"/>
            <a:ext cx="5257799" cy="4625971"/>
          </a:xfrm>
        </p:spPr>
        <p:txBody>
          <a:bodyPr>
            <a:normAutofit fontScale="92500" lnSpcReduction="10000"/>
          </a:bodyPr>
          <a:lstStyle/>
          <a:p>
            <a:r>
              <a:rPr lang="en-US"/>
              <a:t>A brief 13 question </a:t>
            </a:r>
            <a:r>
              <a:rPr lang="en-US" u="sng"/>
              <a:t>survey</a:t>
            </a:r>
          </a:p>
          <a:p>
            <a:pPr marL="0" indent="0">
              <a:buNone/>
            </a:pPr>
            <a:endParaRPr lang="en-US"/>
          </a:p>
          <a:p>
            <a:pPr>
              <a:lnSpc>
                <a:spcPct val="150000"/>
              </a:lnSpc>
            </a:pPr>
            <a:r>
              <a:rPr lang="en-US"/>
              <a:t>Responses from over 25+ Philadelphia undergraduate students</a:t>
            </a:r>
          </a:p>
          <a:p>
            <a:pPr marL="0" indent="0">
              <a:lnSpc>
                <a:spcPct val="150000"/>
              </a:lnSpc>
              <a:buNone/>
            </a:pPr>
            <a:endParaRPr lang="en-US"/>
          </a:p>
          <a:p>
            <a:pPr>
              <a:lnSpc>
                <a:spcPct val="150000"/>
              </a:lnSpc>
            </a:pPr>
            <a:r>
              <a:rPr lang="en-US"/>
              <a:t>Questions involving friendship observations and opinions</a:t>
            </a:r>
          </a:p>
          <a:p>
            <a:pPr>
              <a:lnSpc>
                <a:spcPct val="150000"/>
              </a:lnSpc>
            </a:pPr>
            <a:endParaRPr lang="en-US"/>
          </a:p>
          <a:p>
            <a:pPr>
              <a:lnSpc>
                <a:spcPct val="150000"/>
              </a:lnSpc>
            </a:pPr>
            <a:endParaRPr lang="en-US"/>
          </a:p>
          <a:p>
            <a:endParaRPr lang="en-US"/>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text, application, email&#10;&#10;Description automatically generated">
            <a:extLst>
              <a:ext uri="{FF2B5EF4-FFF2-40B4-BE49-F238E27FC236}">
                <a16:creationId xmlns:a16="http://schemas.microsoft.com/office/drawing/2014/main" id="{0DFC7758-483F-C14A-8F71-CFBF08640CF3}"/>
              </a:ext>
            </a:extLst>
          </p:cNvPr>
          <p:cNvPicPr>
            <a:picLocks noChangeAspect="1"/>
          </p:cNvPicPr>
          <p:nvPr/>
        </p:nvPicPr>
        <p:blipFill>
          <a:blip r:embed="rId2"/>
          <a:stretch>
            <a:fillRect/>
          </a:stretch>
        </p:blipFill>
        <p:spPr>
          <a:xfrm>
            <a:off x="6557412" y="859274"/>
            <a:ext cx="5295540" cy="5336170"/>
          </a:xfrm>
          <a:prstGeom prst="rect">
            <a:avLst/>
          </a:prstGeom>
        </p:spPr>
      </p:pic>
    </p:spTree>
    <p:extLst>
      <p:ext uri="{BB962C8B-B14F-4D97-AF65-F5344CB8AC3E}">
        <p14:creationId xmlns:p14="http://schemas.microsoft.com/office/powerpoint/2010/main" val="92743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89F82A-51ED-C440-B9DB-8D26CCAB3574}"/>
              </a:ext>
            </a:extLst>
          </p:cNvPr>
          <p:cNvSpPr/>
          <p:nvPr/>
        </p:nvSpPr>
        <p:spPr>
          <a:xfrm>
            <a:off x="2031906" y="4081887"/>
            <a:ext cx="8128188" cy="2641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EB7F6406-C66F-7C4E-AC99-08CBF6271FDB}"/>
              </a:ext>
            </a:extLst>
          </p:cNvPr>
          <p:cNvSpPr/>
          <p:nvPr/>
        </p:nvSpPr>
        <p:spPr>
          <a:xfrm>
            <a:off x="8327136" y="828106"/>
            <a:ext cx="3186756" cy="305669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5D6333B-C85F-E642-864F-8AFADC6DDB3B}"/>
              </a:ext>
            </a:extLst>
          </p:cNvPr>
          <p:cNvSpPr/>
          <p:nvPr/>
        </p:nvSpPr>
        <p:spPr>
          <a:xfrm>
            <a:off x="444016" y="783682"/>
            <a:ext cx="3186756" cy="3144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6802D-7A1B-47A1-91C6-0AB4E52DAD8E}"/>
              </a:ext>
            </a:extLst>
          </p:cNvPr>
          <p:cNvSpPr>
            <a:spLocks noGrp="1"/>
          </p:cNvSpPr>
          <p:nvPr>
            <p:ph type="title"/>
          </p:nvPr>
        </p:nvSpPr>
        <p:spPr>
          <a:xfrm>
            <a:off x="3868470" y="203735"/>
            <a:ext cx="4102713" cy="720387"/>
          </a:xfrm>
        </p:spPr>
        <p:txBody>
          <a:bodyPr>
            <a:normAutofit fontScale="90000"/>
          </a:bodyPr>
          <a:lstStyle/>
          <a:p>
            <a:r>
              <a:rPr lang="en-US">
                <a:cs typeface="Aharoni"/>
              </a:rPr>
              <a:t>Research Findings</a:t>
            </a:r>
            <a:endParaRPr lang="en-US"/>
          </a:p>
        </p:txBody>
      </p:sp>
      <p:pic>
        <p:nvPicPr>
          <p:cNvPr id="4" name="Picture 4" descr="Chart, application&#10;&#10;Description automatically generated">
            <a:extLst>
              <a:ext uri="{FF2B5EF4-FFF2-40B4-BE49-F238E27FC236}">
                <a16:creationId xmlns:a16="http://schemas.microsoft.com/office/drawing/2014/main" id="{8FE04693-0B4B-4A89-8465-688A05FDEBB4}"/>
              </a:ext>
            </a:extLst>
          </p:cNvPr>
          <p:cNvPicPr>
            <a:picLocks noGrp="1" noChangeAspect="1"/>
          </p:cNvPicPr>
          <p:nvPr>
            <p:ph idx="1"/>
          </p:nvPr>
        </p:nvPicPr>
        <p:blipFill>
          <a:blip r:embed="rId2"/>
          <a:stretch>
            <a:fillRect/>
          </a:stretch>
        </p:blipFill>
        <p:spPr>
          <a:xfrm>
            <a:off x="509067" y="835736"/>
            <a:ext cx="3056653" cy="2733369"/>
          </a:xfrm>
        </p:spPr>
      </p:pic>
      <p:pic>
        <p:nvPicPr>
          <p:cNvPr id="5" name="Picture 5" descr="Chart, pie chart&#10;&#10;Description automatically generated">
            <a:extLst>
              <a:ext uri="{FF2B5EF4-FFF2-40B4-BE49-F238E27FC236}">
                <a16:creationId xmlns:a16="http://schemas.microsoft.com/office/drawing/2014/main" id="{C11C27FF-9C44-4047-8088-62286D3917DE}"/>
              </a:ext>
            </a:extLst>
          </p:cNvPr>
          <p:cNvPicPr>
            <a:picLocks noChangeAspect="1"/>
          </p:cNvPicPr>
          <p:nvPr/>
        </p:nvPicPr>
        <p:blipFill>
          <a:blip r:embed="rId3"/>
          <a:stretch>
            <a:fillRect/>
          </a:stretch>
        </p:blipFill>
        <p:spPr>
          <a:xfrm>
            <a:off x="8359179" y="1171438"/>
            <a:ext cx="3122669" cy="2659938"/>
          </a:xfrm>
          <a:prstGeom prst="rect">
            <a:avLst/>
          </a:prstGeom>
        </p:spPr>
      </p:pic>
      <p:pic>
        <p:nvPicPr>
          <p:cNvPr id="6" name="Picture 6" descr="Chart, pie chart&#10;&#10;Description automatically generated">
            <a:extLst>
              <a:ext uri="{FF2B5EF4-FFF2-40B4-BE49-F238E27FC236}">
                <a16:creationId xmlns:a16="http://schemas.microsoft.com/office/drawing/2014/main" id="{69EAD559-312A-4A8E-B892-8091056B0F76}"/>
              </a:ext>
            </a:extLst>
          </p:cNvPr>
          <p:cNvPicPr>
            <a:picLocks noChangeAspect="1"/>
          </p:cNvPicPr>
          <p:nvPr/>
        </p:nvPicPr>
        <p:blipFill>
          <a:blip r:embed="rId4"/>
          <a:stretch>
            <a:fillRect/>
          </a:stretch>
        </p:blipFill>
        <p:spPr>
          <a:xfrm>
            <a:off x="4752546" y="4474125"/>
            <a:ext cx="2587345" cy="2172006"/>
          </a:xfrm>
          <a:prstGeom prst="rect">
            <a:avLst/>
          </a:prstGeom>
        </p:spPr>
      </p:pic>
      <p:pic>
        <p:nvPicPr>
          <p:cNvPr id="7" name="Picture 7" descr="Chart&#10;&#10;Description automatically generated">
            <a:extLst>
              <a:ext uri="{FF2B5EF4-FFF2-40B4-BE49-F238E27FC236}">
                <a16:creationId xmlns:a16="http://schemas.microsoft.com/office/drawing/2014/main" id="{EB9BCE09-EBF0-40C3-9E32-CF9A8ECCEA3F}"/>
              </a:ext>
            </a:extLst>
          </p:cNvPr>
          <p:cNvPicPr>
            <a:picLocks noChangeAspect="1"/>
          </p:cNvPicPr>
          <p:nvPr/>
        </p:nvPicPr>
        <p:blipFill>
          <a:blip r:embed="rId5"/>
          <a:stretch>
            <a:fillRect/>
          </a:stretch>
        </p:blipFill>
        <p:spPr>
          <a:xfrm>
            <a:off x="7447620" y="4470537"/>
            <a:ext cx="2471841" cy="2175594"/>
          </a:xfrm>
          <a:prstGeom prst="rect">
            <a:avLst/>
          </a:prstGeom>
        </p:spPr>
      </p:pic>
      <p:pic>
        <p:nvPicPr>
          <p:cNvPr id="9" name="Picture 9" descr="Chart&#10;&#10;Description automatically generated">
            <a:extLst>
              <a:ext uri="{FF2B5EF4-FFF2-40B4-BE49-F238E27FC236}">
                <a16:creationId xmlns:a16="http://schemas.microsoft.com/office/drawing/2014/main" id="{1B1D7CB4-1CEF-4514-9101-2D3D01A29ED1}"/>
              </a:ext>
            </a:extLst>
          </p:cNvPr>
          <p:cNvPicPr>
            <a:picLocks noChangeAspect="1"/>
          </p:cNvPicPr>
          <p:nvPr/>
        </p:nvPicPr>
        <p:blipFill>
          <a:blip r:embed="rId6"/>
          <a:stretch>
            <a:fillRect/>
          </a:stretch>
        </p:blipFill>
        <p:spPr>
          <a:xfrm>
            <a:off x="2167871" y="4498684"/>
            <a:ext cx="2476946" cy="2139541"/>
          </a:xfrm>
          <a:prstGeom prst="rect">
            <a:avLst/>
          </a:prstGeom>
        </p:spPr>
      </p:pic>
      <p:sp>
        <p:nvSpPr>
          <p:cNvPr id="8" name="TextBox 7">
            <a:extLst>
              <a:ext uri="{FF2B5EF4-FFF2-40B4-BE49-F238E27FC236}">
                <a16:creationId xmlns:a16="http://schemas.microsoft.com/office/drawing/2014/main" id="{104D73DF-807E-404E-9CF0-68E1CE24C41E}"/>
              </a:ext>
            </a:extLst>
          </p:cNvPr>
          <p:cNvSpPr txBox="1"/>
          <p:nvPr/>
        </p:nvSpPr>
        <p:spPr>
          <a:xfrm>
            <a:off x="5005154" y="4111764"/>
            <a:ext cx="2181692" cy="338554"/>
          </a:xfrm>
          <a:prstGeom prst="rect">
            <a:avLst/>
          </a:prstGeom>
          <a:noFill/>
        </p:spPr>
        <p:txBody>
          <a:bodyPr wrap="square" rtlCol="0">
            <a:spAutoFit/>
          </a:bodyPr>
          <a:lstStyle/>
          <a:p>
            <a:r>
              <a:rPr lang="en-US" sz="1600"/>
              <a:t>Friendship Questions</a:t>
            </a:r>
          </a:p>
        </p:txBody>
      </p:sp>
      <p:sp>
        <p:nvSpPr>
          <p:cNvPr id="12" name="TextBox 11">
            <a:extLst>
              <a:ext uri="{FF2B5EF4-FFF2-40B4-BE49-F238E27FC236}">
                <a16:creationId xmlns:a16="http://schemas.microsoft.com/office/drawing/2014/main" id="{A9794100-7684-324D-889E-D0ACFB1D3370}"/>
              </a:ext>
            </a:extLst>
          </p:cNvPr>
          <p:cNvSpPr txBox="1"/>
          <p:nvPr/>
        </p:nvSpPr>
        <p:spPr>
          <a:xfrm>
            <a:off x="8338352" y="828106"/>
            <a:ext cx="3143496" cy="338554"/>
          </a:xfrm>
          <a:prstGeom prst="rect">
            <a:avLst/>
          </a:prstGeom>
          <a:noFill/>
        </p:spPr>
        <p:txBody>
          <a:bodyPr wrap="square" rtlCol="0">
            <a:spAutoFit/>
          </a:bodyPr>
          <a:lstStyle/>
          <a:p>
            <a:r>
              <a:rPr lang="en-US" sz="1600">
                <a:solidFill>
                  <a:schemeClr val="bg1"/>
                </a:solidFill>
              </a:rPr>
              <a:t>Demographics – Location &amp; Uni</a:t>
            </a:r>
          </a:p>
        </p:txBody>
      </p:sp>
      <p:sp>
        <p:nvSpPr>
          <p:cNvPr id="15" name="TextBox 14">
            <a:extLst>
              <a:ext uri="{FF2B5EF4-FFF2-40B4-BE49-F238E27FC236}">
                <a16:creationId xmlns:a16="http://schemas.microsoft.com/office/drawing/2014/main" id="{6D679AFF-8E96-4A4F-8A33-2922A54664B7}"/>
              </a:ext>
            </a:extLst>
          </p:cNvPr>
          <p:cNvSpPr txBox="1"/>
          <p:nvPr/>
        </p:nvSpPr>
        <p:spPr>
          <a:xfrm>
            <a:off x="477497" y="3589730"/>
            <a:ext cx="3105530" cy="338554"/>
          </a:xfrm>
          <a:prstGeom prst="rect">
            <a:avLst/>
          </a:prstGeom>
          <a:noFill/>
        </p:spPr>
        <p:txBody>
          <a:bodyPr wrap="none" rtlCol="0">
            <a:spAutoFit/>
          </a:bodyPr>
          <a:lstStyle/>
          <a:p>
            <a:r>
              <a:rPr lang="en-US" sz="1600">
                <a:solidFill>
                  <a:schemeClr val="bg1"/>
                </a:solidFill>
              </a:rPr>
              <a:t>Demographics – Age &amp; Gender</a:t>
            </a:r>
          </a:p>
        </p:txBody>
      </p:sp>
      <p:sp>
        <p:nvSpPr>
          <p:cNvPr id="17" name="TextBox 16">
            <a:extLst>
              <a:ext uri="{FF2B5EF4-FFF2-40B4-BE49-F238E27FC236}">
                <a16:creationId xmlns:a16="http://schemas.microsoft.com/office/drawing/2014/main" id="{50B36589-858C-854C-9AC6-2C3E3BFBDDFC}"/>
              </a:ext>
            </a:extLst>
          </p:cNvPr>
          <p:cNvSpPr txBox="1"/>
          <p:nvPr/>
        </p:nvSpPr>
        <p:spPr>
          <a:xfrm>
            <a:off x="3868469" y="947929"/>
            <a:ext cx="4102713" cy="1200329"/>
          </a:xfrm>
          <a:prstGeom prst="rect">
            <a:avLst/>
          </a:prstGeom>
          <a:noFill/>
        </p:spPr>
        <p:txBody>
          <a:bodyPr wrap="square" rtlCol="0">
            <a:spAutoFit/>
          </a:bodyPr>
          <a:lstStyle/>
          <a:p>
            <a:pPr marL="285750" indent="-285750">
              <a:buFont typeface="Arial" panose="020B0604020202020204" pitchFamily="34" charset="0"/>
              <a:buChar char="•"/>
            </a:pPr>
            <a:r>
              <a:rPr lang="en-US"/>
              <a:t>Demographic information</a:t>
            </a:r>
          </a:p>
          <a:p>
            <a:pPr marL="742950" lvl="1" indent="-285750">
              <a:buFont typeface="Arial" panose="020B0604020202020204" pitchFamily="34" charset="0"/>
              <a:buChar char="•"/>
            </a:pPr>
            <a:r>
              <a:rPr lang="en-US"/>
              <a:t>Mostly Drexel Students</a:t>
            </a:r>
          </a:p>
          <a:p>
            <a:pPr marL="742950" lvl="1" indent="-285750">
              <a:buFont typeface="Arial" panose="020B0604020202020204" pitchFamily="34" charset="0"/>
              <a:buChar char="•"/>
            </a:pPr>
            <a:r>
              <a:rPr lang="en-US"/>
              <a:t>Average age range: 18-20</a:t>
            </a:r>
          </a:p>
          <a:p>
            <a:pPr marL="742950" lvl="1" indent="-285750">
              <a:buFont typeface="Arial" panose="020B0604020202020204" pitchFamily="34" charset="0"/>
              <a:buChar char="•"/>
            </a:pPr>
            <a:r>
              <a:rPr lang="en-US"/>
              <a:t>Slightly more female</a:t>
            </a:r>
          </a:p>
        </p:txBody>
      </p:sp>
      <p:sp>
        <p:nvSpPr>
          <p:cNvPr id="18" name="TextBox 17">
            <a:extLst>
              <a:ext uri="{FF2B5EF4-FFF2-40B4-BE49-F238E27FC236}">
                <a16:creationId xmlns:a16="http://schemas.microsoft.com/office/drawing/2014/main" id="{1475DA97-21BA-5E49-9BB0-2AD439D996FA}"/>
              </a:ext>
            </a:extLst>
          </p:cNvPr>
          <p:cNvSpPr txBox="1"/>
          <p:nvPr/>
        </p:nvSpPr>
        <p:spPr>
          <a:xfrm>
            <a:off x="3868469" y="2376408"/>
            <a:ext cx="4458667" cy="1477328"/>
          </a:xfrm>
          <a:prstGeom prst="rect">
            <a:avLst/>
          </a:prstGeom>
          <a:noFill/>
        </p:spPr>
        <p:txBody>
          <a:bodyPr wrap="square" rtlCol="0">
            <a:spAutoFit/>
          </a:bodyPr>
          <a:lstStyle/>
          <a:p>
            <a:pPr marL="285750" indent="-285750">
              <a:buFont typeface="Arial" panose="020B0604020202020204" pitchFamily="34" charset="0"/>
              <a:buChar char="•"/>
            </a:pPr>
            <a:r>
              <a:rPr lang="en-US"/>
              <a:t>Friendship information</a:t>
            </a:r>
          </a:p>
          <a:p>
            <a:pPr marL="742950" lvl="1" indent="-285750">
              <a:buFont typeface="Arial" panose="020B0604020202020204" pitchFamily="34" charset="0"/>
              <a:buChar char="•"/>
            </a:pPr>
            <a:r>
              <a:rPr lang="en-US"/>
              <a:t>Moderate difficulty making friends with an acquaintance</a:t>
            </a:r>
          </a:p>
          <a:p>
            <a:pPr marL="742950" lvl="1" indent="-285750">
              <a:buFont typeface="Arial" panose="020B0604020202020204" pitchFamily="34" charset="0"/>
              <a:buChar char="•"/>
            </a:pPr>
            <a:r>
              <a:rPr lang="en-US"/>
              <a:t>Met friends through academic/living/ social settings</a:t>
            </a:r>
          </a:p>
        </p:txBody>
      </p:sp>
    </p:spTree>
    <p:extLst>
      <p:ext uri="{BB962C8B-B14F-4D97-AF65-F5344CB8AC3E}">
        <p14:creationId xmlns:p14="http://schemas.microsoft.com/office/powerpoint/2010/main" val="50969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C6BE-1008-E747-A769-9DC9876599A6}"/>
              </a:ext>
            </a:extLst>
          </p:cNvPr>
          <p:cNvSpPr>
            <a:spLocks noGrp="1"/>
          </p:cNvSpPr>
          <p:nvPr>
            <p:ph type="title"/>
          </p:nvPr>
        </p:nvSpPr>
        <p:spPr/>
        <p:txBody>
          <a:bodyPr/>
          <a:lstStyle/>
          <a:p>
            <a:r>
              <a:rPr lang="en-US"/>
              <a:t>Research Analysis Quotes</a:t>
            </a:r>
          </a:p>
        </p:txBody>
      </p:sp>
      <p:pic>
        <p:nvPicPr>
          <p:cNvPr id="5" name="Content Placeholder 4">
            <a:extLst>
              <a:ext uri="{FF2B5EF4-FFF2-40B4-BE49-F238E27FC236}">
                <a16:creationId xmlns:a16="http://schemas.microsoft.com/office/drawing/2014/main" id="{039C2115-AE88-E041-AA8E-FBB5232836A4}"/>
              </a:ext>
            </a:extLst>
          </p:cNvPr>
          <p:cNvPicPr>
            <a:picLocks noGrp="1" noChangeAspect="1"/>
          </p:cNvPicPr>
          <p:nvPr>
            <p:ph idx="1"/>
          </p:nvPr>
        </p:nvPicPr>
        <p:blipFill>
          <a:blip r:embed="rId2"/>
          <a:stretch>
            <a:fillRect/>
          </a:stretch>
        </p:blipFill>
        <p:spPr>
          <a:xfrm>
            <a:off x="838200" y="1369219"/>
            <a:ext cx="7505700" cy="558800"/>
          </a:xfrm>
          <a:ln>
            <a:solidFill>
              <a:schemeClr val="tx1"/>
            </a:solidFill>
          </a:ln>
        </p:spPr>
      </p:pic>
      <p:pic>
        <p:nvPicPr>
          <p:cNvPr id="7" name="Picture 6">
            <a:extLst>
              <a:ext uri="{FF2B5EF4-FFF2-40B4-BE49-F238E27FC236}">
                <a16:creationId xmlns:a16="http://schemas.microsoft.com/office/drawing/2014/main" id="{2B8C0EAC-082F-2F46-8AEA-77355A2DCBA2}"/>
              </a:ext>
            </a:extLst>
          </p:cNvPr>
          <p:cNvPicPr>
            <a:picLocks noChangeAspect="1"/>
          </p:cNvPicPr>
          <p:nvPr/>
        </p:nvPicPr>
        <p:blipFill>
          <a:blip r:embed="rId3"/>
          <a:stretch>
            <a:fillRect/>
          </a:stretch>
        </p:blipFill>
        <p:spPr>
          <a:xfrm>
            <a:off x="1005840" y="1998822"/>
            <a:ext cx="8966200" cy="482600"/>
          </a:xfrm>
          <a:prstGeom prst="rect">
            <a:avLst/>
          </a:prstGeom>
        </p:spPr>
      </p:pic>
      <p:pic>
        <p:nvPicPr>
          <p:cNvPr id="9" name="Picture 8">
            <a:extLst>
              <a:ext uri="{FF2B5EF4-FFF2-40B4-BE49-F238E27FC236}">
                <a16:creationId xmlns:a16="http://schemas.microsoft.com/office/drawing/2014/main" id="{D97E25E8-EF25-F844-9C00-628ABC4DB2F1}"/>
              </a:ext>
            </a:extLst>
          </p:cNvPr>
          <p:cNvPicPr>
            <a:picLocks noChangeAspect="1"/>
          </p:cNvPicPr>
          <p:nvPr/>
        </p:nvPicPr>
        <p:blipFill>
          <a:blip r:embed="rId4"/>
          <a:stretch>
            <a:fillRect/>
          </a:stretch>
        </p:blipFill>
        <p:spPr>
          <a:xfrm>
            <a:off x="1005840" y="2608422"/>
            <a:ext cx="4521200" cy="431800"/>
          </a:xfrm>
          <a:prstGeom prst="rect">
            <a:avLst/>
          </a:prstGeom>
        </p:spPr>
      </p:pic>
      <p:pic>
        <p:nvPicPr>
          <p:cNvPr id="13" name="Picture 12">
            <a:extLst>
              <a:ext uri="{FF2B5EF4-FFF2-40B4-BE49-F238E27FC236}">
                <a16:creationId xmlns:a16="http://schemas.microsoft.com/office/drawing/2014/main" id="{574CFE1A-1B32-BE4B-B2A8-D701D19BD2FC}"/>
              </a:ext>
            </a:extLst>
          </p:cNvPr>
          <p:cNvPicPr>
            <a:picLocks noChangeAspect="1"/>
          </p:cNvPicPr>
          <p:nvPr/>
        </p:nvPicPr>
        <p:blipFill>
          <a:blip r:embed="rId5"/>
          <a:stretch>
            <a:fillRect/>
          </a:stretch>
        </p:blipFill>
        <p:spPr>
          <a:xfrm>
            <a:off x="1005840" y="3201512"/>
            <a:ext cx="7467600" cy="419100"/>
          </a:xfrm>
          <a:prstGeom prst="rect">
            <a:avLst/>
          </a:prstGeom>
        </p:spPr>
      </p:pic>
      <p:pic>
        <p:nvPicPr>
          <p:cNvPr id="15" name="Picture 14">
            <a:extLst>
              <a:ext uri="{FF2B5EF4-FFF2-40B4-BE49-F238E27FC236}">
                <a16:creationId xmlns:a16="http://schemas.microsoft.com/office/drawing/2014/main" id="{55A70AD9-A43D-C34A-8753-6B305B35D25E}"/>
              </a:ext>
            </a:extLst>
          </p:cNvPr>
          <p:cNvPicPr>
            <a:picLocks noChangeAspect="1"/>
          </p:cNvPicPr>
          <p:nvPr/>
        </p:nvPicPr>
        <p:blipFill>
          <a:blip r:embed="rId6"/>
          <a:stretch>
            <a:fillRect/>
          </a:stretch>
        </p:blipFill>
        <p:spPr>
          <a:xfrm>
            <a:off x="1005840" y="3781902"/>
            <a:ext cx="8966200" cy="596900"/>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E7AE22A5-D2A3-4C68-8033-C865D3C4F08E}"/>
              </a:ext>
            </a:extLst>
          </p:cNvPr>
          <p:cNvPicPr>
            <a:picLocks noChangeAspect="1"/>
          </p:cNvPicPr>
          <p:nvPr/>
        </p:nvPicPr>
        <p:blipFill rotWithShape="1">
          <a:blip r:embed="rId7"/>
          <a:srcRect t="-1" r="22930" b="74039"/>
          <a:stretch/>
        </p:blipFill>
        <p:spPr>
          <a:xfrm>
            <a:off x="838200" y="4567245"/>
            <a:ext cx="7635240" cy="475896"/>
          </a:xfrm>
          <a:prstGeom prst="rect">
            <a:avLst/>
          </a:prstGeom>
          <a:ln>
            <a:solidFill>
              <a:schemeClr val="tx1"/>
            </a:solidFill>
          </a:ln>
        </p:spPr>
      </p:pic>
      <p:pic>
        <p:nvPicPr>
          <p:cNvPr id="6" name="Picture 7" descr="A picture containing graphical user interface&#10;&#10;Description automatically generated">
            <a:extLst>
              <a:ext uri="{FF2B5EF4-FFF2-40B4-BE49-F238E27FC236}">
                <a16:creationId xmlns:a16="http://schemas.microsoft.com/office/drawing/2014/main" id="{09B19A7F-1885-440B-B374-A3AFF2D54250}"/>
              </a:ext>
            </a:extLst>
          </p:cNvPr>
          <p:cNvPicPr>
            <a:picLocks noChangeAspect="1"/>
          </p:cNvPicPr>
          <p:nvPr/>
        </p:nvPicPr>
        <p:blipFill>
          <a:blip r:embed="rId8"/>
          <a:stretch>
            <a:fillRect/>
          </a:stretch>
        </p:blipFill>
        <p:spPr>
          <a:xfrm>
            <a:off x="1005839" y="5826641"/>
            <a:ext cx="8188893" cy="926855"/>
          </a:xfrm>
          <a:prstGeom prst="rect">
            <a:avLst/>
          </a:prstGeom>
        </p:spPr>
      </p:pic>
      <p:pic>
        <p:nvPicPr>
          <p:cNvPr id="10" name="Picture 5" descr="Graphical user interface, text, application&#10;&#10;Description automatically generated">
            <a:extLst>
              <a:ext uri="{FF2B5EF4-FFF2-40B4-BE49-F238E27FC236}">
                <a16:creationId xmlns:a16="http://schemas.microsoft.com/office/drawing/2014/main" id="{19D5CC94-A2F0-CB4A-BB5D-FE0C50C551ED}"/>
              </a:ext>
            </a:extLst>
          </p:cNvPr>
          <p:cNvPicPr>
            <a:picLocks noChangeAspect="1"/>
          </p:cNvPicPr>
          <p:nvPr/>
        </p:nvPicPr>
        <p:blipFill rotWithShape="1">
          <a:blip r:embed="rId7"/>
          <a:srcRect t="57428"/>
          <a:stretch/>
        </p:blipFill>
        <p:spPr>
          <a:xfrm>
            <a:off x="838200" y="5140930"/>
            <a:ext cx="8705053" cy="685711"/>
          </a:xfrm>
          <a:prstGeom prst="rect">
            <a:avLst/>
          </a:prstGeom>
        </p:spPr>
      </p:pic>
    </p:spTree>
    <p:extLst>
      <p:ext uri="{BB962C8B-B14F-4D97-AF65-F5344CB8AC3E}">
        <p14:creationId xmlns:p14="http://schemas.microsoft.com/office/powerpoint/2010/main" val="25490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medium confidence">
            <a:extLst>
              <a:ext uri="{FF2B5EF4-FFF2-40B4-BE49-F238E27FC236}">
                <a16:creationId xmlns:a16="http://schemas.microsoft.com/office/drawing/2014/main" id="{BE7F9A65-05F6-3C46-BB5F-89FCD559A753}"/>
              </a:ext>
            </a:extLst>
          </p:cNvPr>
          <p:cNvPicPr>
            <a:picLocks noGrp="1" noChangeAspect="1"/>
          </p:cNvPicPr>
          <p:nvPr>
            <p:ph idx="1"/>
          </p:nvPr>
        </p:nvPicPr>
        <p:blipFill rotWithShape="1">
          <a:blip r:embed="rId2"/>
          <a:srcRect r="10688" b="-1"/>
          <a:stretch/>
        </p:blipFill>
        <p:spPr>
          <a:xfrm>
            <a:off x="-27107"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95D08D-7C04-7548-9E37-BF0029076A98}"/>
              </a:ext>
            </a:extLst>
          </p:cNvPr>
          <p:cNvSpPr>
            <a:spLocks noGrp="1"/>
          </p:cNvSpPr>
          <p:nvPr>
            <p:ph type="title"/>
          </p:nvPr>
        </p:nvSpPr>
        <p:spPr>
          <a:xfrm>
            <a:off x="-1974574" y="238999"/>
            <a:ext cx="8291153" cy="1152663"/>
          </a:xfrm>
        </p:spPr>
        <p:txBody>
          <a:bodyPr vert="horz" lIns="91440" tIns="45720" rIns="91440" bIns="45720" rtlCol="0" anchor="b">
            <a:normAutofit/>
          </a:bodyPr>
          <a:lstStyle/>
          <a:p>
            <a:pPr algn="ctr"/>
            <a:r>
              <a:rPr lang="en-US" sz="4800" kern="1200">
                <a:latin typeface="+mj-lt"/>
                <a:ea typeface="+mj-ea"/>
                <a:cs typeface="+mj-cs"/>
              </a:rPr>
              <a:t>SWOT Analysis</a:t>
            </a:r>
          </a:p>
        </p:txBody>
      </p:sp>
    </p:spTree>
    <p:extLst>
      <p:ext uri="{BB962C8B-B14F-4D97-AF65-F5344CB8AC3E}">
        <p14:creationId xmlns:p14="http://schemas.microsoft.com/office/powerpoint/2010/main" val="1300791092"/>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1342</TotalTime>
  <Words>869</Words>
  <Application>Microsoft Office PowerPoint</Application>
  <PresentationFormat>Widescreen</PresentationFormat>
  <Paragraphs>144</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ShapesVTI</vt:lpstr>
      <vt:lpstr>Project 3 Final Design</vt:lpstr>
      <vt:lpstr>Problem Statement</vt:lpstr>
      <vt:lpstr>Project Goal</vt:lpstr>
      <vt:lpstr>How We Got There</vt:lpstr>
      <vt:lpstr>Community and Target Audience</vt:lpstr>
      <vt:lpstr>Methods of Research</vt:lpstr>
      <vt:lpstr>Research Findings</vt:lpstr>
      <vt:lpstr>Research Analysis Quotes</vt:lpstr>
      <vt:lpstr>SWOT Analysis</vt:lpstr>
      <vt:lpstr>Findings and Potential Features</vt:lpstr>
      <vt:lpstr>Ideations + Iterations</vt:lpstr>
      <vt:lpstr>Design Statement</vt:lpstr>
      <vt:lpstr>Final Design - Bracelet</vt:lpstr>
      <vt:lpstr>Final design </vt:lpstr>
      <vt:lpstr>App Functions</vt:lpstr>
      <vt:lpstr>App Functions</vt:lpstr>
      <vt:lpstr>Storyboard</vt:lpstr>
      <vt:lpstr>Prototyping Plan</vt:lpstr>
      <vt:lpstr>Testing Plan</vt:lpstr>
      <vt:lpstr>Marketing</vt:lpstr>
      <vt:lpstr>Market Research</vt:lpstr>
      <vt:lpstr>Market Research Continued</vt:lpstr>
      <vt:lpstr>Advertising</vt:lpstr>
      <vt:lpstr>Purchasing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Final Design</dc:title>
  <dc:creator>Goldberg,Eli</dc:creator>
  <cp:lastModifiedBy>Goldberg,Eli</cp:lastModifiedBy>
  <cp:revision>4</cp:revision>
  <dcterms:created xsi:type="dcterms:W3CDTF">2021-11-16T22:18:45Z</dcterms:created>
  <dcterms:modified xsi:type="dcterms:W3CDTF">2021-12-04T19:16:17Z</dcterms:modified>
</cp:coreProperties>
</file>